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79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00"/>
    <a:srgbClr val="990033"/>
    <a:srgbClr val="FFE1E1"/>
    <a:srgbClr val="680000"/>
    <a:srgbClr val="E8CB90"/>
    <a:srgbClr val="361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Программа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2"/>
                <c:pt idx="0">
                  <c:v>Обязательная часть</c:v>
                </c:pt>
                <c:pt idx="1">
                  <c:v>Вариативная часть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60BD01-3E8F-470C-8B53-FB3DA0CEA7CD}" type="doc">
      <dgm:prSet loTypeId="urn:microsoft.com/office/officeart/2005/8/layout/matrix1" loCatId="matrix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BF1CE38B-7C0C-46A0-811B-0FA6D4CE442B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2.8. Содержание Программы должно отражать следующие аспекты образовательной среды для ребенка дошкольного возраста:</a:t>
          </a:r>
          <a:endParaRPr lang="ru-RU" dirty="0"/>
        </a:p>
      </dgm:t>
    </dgm:pt>
    <dgm:pt modelId="{A7DBAC66-AAB8-4415-9B8E-A0DBEFEABFDD}" type="parTrans" cxnId="{E864DC7D-768D-41EF-8B4F-4D5576887C4F}">
      <dgm:prSet/>
      <dgm:spPr/>
      <dgm:t>
        <a:bodyPr/>
        <a:lstStyle/>
        <a:p>
          <a:endParaRPr lang="ru-RU"/>
        </a:p>
      </dgm:t>
    </dgm:pt>
    <dgm:pt modelId="{54DD4CD1-15C9-4B90-98FA-7EF68AB9F768}" type="sibTrans" cxnId="{E864DC7D-768D-41EF-8B4F-4D5576887C4F}">
      <dgm:prSet/>
      <dgm:spPr/>
      <dgm:t>
        <a:bodyPr/>
        <a:lstStyle/>
        <a:p>
          <a:endParaRPr lang="ru-RU"/>
        </a:p>
      </dgm:t>
    </dgm:pt>
    <dgm:pt modelId="{2A37DD63-9779-4168-BD4A-BDA413B62FD1}">
      <dgm:prSet phldrT="[Текст]"/>
      <dgm:spPr/>
      <dgm:t>
        <a:bodyPr/>
        <a:lstStyle/>
        <a:p>
          <a:r>
            <a:rPr lang="ru-RU" dirty="0" smtClean="0"/>
            <a:t>1) предметно-пространственная развивающая образовательная среда;</a:t>
          </a:r>
          <a:endParaRPr lang="ru-RU" dirty="0"/>
        </a:p>
      </dgm:t>
    </dgm:pt>
    <dgm:pt modelId="{49E5893B-F7C1-4AB4-94CB-E69F3D35EC7B}" type="parTrans" cxnId="{16605CE6-65BC-4A6E-BF36-CE24190A441C}">
      <dgm:prSet/>
      <dgm:spPr/>
      <dgm:t>
        <a:bodyPr/>
        <a:lstStyle/>
        <a:p>
          <a:endParaRPr lang="ru-RU"/>
        </a:p>
      </dgm:t>
    </dgm:pt>
    <dgm:pt modelId="{558AFF53-7C53-4C22-8D5E-7B6BBA5A184C}" type="sibTrans" cxnId="{16605CE6-65BC-4A6E-BF36-CE24190A441C}">
      <dgm:prSet/>
      <dgm:spPr/>
      <dgm:t>
        <a:bodyPr/>
        <a:lstStyle/>
        <a:p>
          <a:endParaRPr lang="ru-RU"/>
        </a:p>
      </dgm:t>
    </dgm:pt>
    <dgm:pt modelId="{F60A79DB-4178-487D-B8FD-F482BE998760}">
      <dgm:prSet phldrT="[Текст]"/>
      <dgm:spPr/>
      <dgm:t>
        <a:bodyPr/>
        <a:lstStyle/>
        <a:p>
          <a:r>
            <a:rPr lang="ru-RU" dirty="0" smtClean="0"/>
            <a:t>2) характер взаимодействия со взрослыми;</a:t>
          </a:r>
          <a:endParaRPr lang="ru-RU" dirty="0"/>
        </a:p>
      </dgm:t>
    </dgm:pt>
    <dgm:pt modelId="{C2910526-4A58-4CA5-BBDE-006ECA8C439F}" type="parTrans" cxnId="{EE76C33A-706E-43A1-9968-ACA445EF8AD7}">
      <dgm:prSet/>
      <dgm:spPr/>
      <dgm:t>
        <a:bodyPr/>
        <a:lstStyle/>
        <a:p>
          <a:endParaRPr lang="ru-RU"/>
        </a:p>
      </dgm:t>
    </dgm:pt>
    <dgm:pt modelId="{7DBEC7EA-ACD8-448E-80D4-8CD7FAFB0F3D}" type="sibTrans" cxnId="{EE76C33A-706E-43A1-9968-ACA445EF8AD7}">
      <dgm:prSet/>
      <dgm:spPr/>
      <dgm:t>
        <a:bodyPr/>
        <a:lstStyle/>
        <a:p>
          <a:endParaRPr lang="ru-RU"/>
        </a:p>
      </dgm:t>
    </dgm:pt>
    <dgm:pt modelId="{11027B1A-B81E-4D67-81E7-540491D77161}">
      <dgm:prSet phldrT="[Текст]"/>
      <dgm:spPr/>
      <dgm:t>
        <a:bodyPr/>
        <a:lstStyle/>
        <a:p>
          <a:r>
            <a:rPr lang="ru-RU" dirty="0" smtClean="0"/>
            <a:t>3) характер взаимодействия с другими детьми;</a:t>
          </a:r>
          <a:endParaRPr lang="ru-RU" dirty="0"/>
        </a:p>
      </dgm:t>
    </dgm:pt>
    <dgm:pt modelId="{3BCAD08F-BBED-4842-AE38-A43A4396B347}" type="parTrans" cxnId="{349626CE-D9BD-4BA7-84BF-A9DA1ED277EF}">
      <dgm:prSet/>
      <dgm:spPr/>
      <dgm:t>
        <a:bodyPr/>
        <a:lstStyle/>
        <a:p>
          <a:endParaRPr lang="ru-RU"/>
        </a:p>
      </dgm:t>
    </dgm:pt>
    <dgm:pt modelId="{2C463E07-1047-4076-955F-9FB5BDA4E6F8}" type="sibTrans" cxnId="{349626CE-D9BD-4BA7-84BF-A9DA1ED277EF}">
      <dgm:prSet/>
      <dgm:spPr/>
      <dgm:t>
        <a:bodyPr/>
        <a:lstStyle/>
        <a:p>
          <a:endParaRPr lang="ru-RU"/>
        </a:p>
      </dgm:t>
    </dgm:pt>
    <dgm:pt modelId="{154E36D4-1F15-4009-AC71-D979574DAF54}">
      <dgm:prSet phldrT="[Текст]"/>
      <dgm:spPr/>
      <dgm:t>
        <a:bodyPr/>
        <a:lstStyle/>
        <a:p>
          <a:r>
            <a:rPr lang="ru-RU" dirty="0" smtClean="0"/>
            <a:t>4) система отношений ребенка к миру, к другим людям, к себе самому.</a:t>
          </a:r>
        </a:p>
        <a:p>
          <a:endParaRPr lang="ru-RU" dirty="0"/>
        </a:p>
      </dgm:t>
    </dgm:pt>
    <dgm:pt modelId="{EF2572AE-3126-4715-9A26-6A2B4C42E954}" type="parTrans" cxnId="{9EB31151-D174-48DE-9E7E-DDEC7C9182E4}">
      <dgm:prSet/>
      <dgm:spPr/>
      <dgm:t>
        <a:bodyPr/>
        <a:lstStyle/>
        <a:p>
          <a:endParaRPr lang="ru-RU"/>
        </a:p>
      </dgm:t>
    </dgm:pt>
    <dgm:pt modelId="{0675408C-4DF1-4810-8DC4-188AD6E946FC}" type="sibTrans" cxnId="{9EB31151-D174-48DE-9E7E-DDEC7C9182E4}">
      <dgm:prSet/>
      <dgm:spPr/>
      <dgm:t>
        <a:bodyPr/>
        <a:lstStyle/>
        <a:p>
          <a:endParaRPr lang="ru-RU"/>
        </a:p>
      </dgm:t>
    </dgm:pt>
    <dgm:pt modelId="{55FFF148-9758-4AD8-9420-7B7C4684F07F}" type="pres">
      <dgm:prSet presAssocID="{3260BD01-3E8F-470C-8B53-FB3DA0CEA7C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9D6B6A-D569-4773-A011-45EF2DD04EFB}" type="pres">
      <dgm:prSet presAssocID="{3260BD01-3E8F-470C-8B53-FB3DA0CEA7CD}" presName="matrix" presStyleCnt="0"/>
      <dgm:spPr/>
    </dgm:pt>
    <dgm:pt modelId="{C95E5127-CFA1-4B8E-8CD3-F51FD61CC423}" type="pres">
      <dgm:prSet presAssocID="{3260BD01-3E8F-470C-8B53-FB3DA0CEA7CD}" presName="tile1" presStyleLbl="node1" presStyleIdx="0" presStyleCnt="4" custLinFactNeighborX="-1586" custLinFactNeighborY="776"/>
      <dgm:spPr/>
      <dgm:t>
        <a:bodyPr/>
        <a:lstStyle/>
        <a:p>
          <a:endParaRPr lang="ru-RU"/>
        </a:p>
      </dgm:t>
    </dgm:pt>
    <dgm:pt modelId="{2107E24A-B23E-4336-998F-E78074B37072}" type="pres">
      <dgm:prSet presAssocID="{3260BD01-3E8F-470C-8B53-FB3DA0CEA7C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5F4EA9-7E00-43D3-B013-501C4D233541}" type="pres">
      <dgm:prSet presAssocID="{3260BD01-3E8F-470C-8B53-FB3DA0CEA7CD}" presName="tile2" presStyleLbl="node1" presStyleIdx="1" presStyleCnt="4"/>
      <dgm:spPr/>
      <dgm:t>
        <a:bodyPr/>
        <a:lstStyle/>
        <a:p>
          <a:endParaRPr lang="ru-RU"/>
        </a:p>
      </dgm:t>
    </dgm:pt>
    <dgm:pt modelId="{476A032A-2CFD-4117-8152-CFE86A42923A}" type="pres">
      <dgm:prSet presAssocID="{3260BD01-3E8F-470C-8B53-FB3DA0CEA7C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A8F2A-1BCA-4423-B6A1-6ACBD41E1BF7}" type="pres">
      <dgm:prSet presAssocID="{3260BD01-3E8F-470C-8B53-FB3DA0CEA7CD}" presName="tile3" presStyleLbl="node1" presStyleIdx="2" presStyleCnt="4"/>
      <dgm:spPr/>
      <dgm:t>
        <a:bodyPr/>
        <a:lstStyle/>
        <a:p>
          <a:endParaRPr lang="ru-RU"/>
        </a:p>
      </dgm:t>
    </dgm:pt>
    <dgm:pt modelId="{849FA633-91F9-47EC-8AFC-56C03D4D43B6}" type="pres">
      <dgm:prSet presAssocID="{3260BD01-3E8F-470C-8B53-FB3DA0CEA7C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FF367B-F249-415E-8CBB-8D0676A2BF36}" type="pres">
      <dgm:prSet presAssocID="{3260BD01-3E8F-470C-8B53-FB3DA0CEA7CD}" presName="tile4" presStyleLbl="node1" presStyleIdx="3" presStyleCnt="4"/>
      <dgm:spPr/>
      <dgm:t>
        <a:bodyPr/>
        <a:lstStyle/>
        <a:p>
          <a:endParaRPr lang="ru-RU"/>
        </a:p>
      </dgm:t>
    </dgm:pt>
    <dgm:pt modelId="{B69CA680-03C9-4598-AC67-D43051BC876E}" type="pres">
      <dgm:prSet presAssocID="{3260BD01-3E8F-470C-8B53-FB3DA0CEA7C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AD05D-B67B-473F-866A-9B7A96E1DE2D}" type="pres">
      <dgm:prSet presAssocID="{3260BD01-3E8F-470C-8B53-FB3DA0CEA7CD}" presName="centerTile" presStyleLbl="fgShp" presStyleIdx="0" presStyleCnt="1" custScaleX="165217" custScaleY="157142" custLinFactNeighborX="0" custLinFactNeighborY="-714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8EBC6472-991B-4BCE-8DB7-123BDBF65731}" type="presOf" srcId="{F60A79DB-4178-487D-B8FD-F482BE998760}" destId="{476A032A-2CFD-4117-8152-CFE86A42923A}" srcOrd="1" destOrd="0" presId="urn:microsoft.com/office/officeart/2005/8/layout/matrix1"/>
    <dgm:cxn modelId="{D27A4A93-0092-419C-B2F5-EC7ED7C14F33}" type="presOf" srcId="{154E36D4-1F15-4009-AC71-D979574DAF54}" destId="{78FF367B-F249-415E-8CBB-8D0676A2BF36}" srcOrd="0" destOrd="0" presId="urn:microsoft.com/office/officeart/2005/8/layout/matrix1"/>
    <dgm:cxn modelId="{F8AE9256-9E9F-4261-B041-396F6CDCED5E}" type="presOf" srcId="{3260BD01-3E8F-470C-8B53-FB3DA0CEA7CD}" destId="{55FFF148-9758-4AD8-9420-7B7C4684F07F}" srcOrd="0" destOrd="0" presId="urn:microsoft.com/office/officeart/2005/8/layout/matrix1"/>
    <dgm:cxn modelId="{F81ED89E-9249-44FC-AC77-07E82A2049F7}" type="presOf" srcId="{154E36D4-1F15-4009-AC71-D979574DAF54}" destId="{B69CA680-03C9-4598-AC67-D43051BC876E}" srcOrd="1" destOrd="0" presId="urn:microsoft.com/office/officeart/2005/8/layout/matrix1"/>
    <dgm:cxn modelId="{349626CE-D9BD-4BA7-84BF-A9DA1ED277EF}" srcId="{BF1CE38B-7C0C-46A0-811B-0FA6D4CE442B}" destId="{11027B1A-B81E-4D67-81E7-540491D77161}" srcOrd="2" destOrd="0" parTransId="{3BCAD08F-BBED-4842-AE38-A43A4396B347}" sibTransId="{2C463E07-1047-4076-955F-9FB5BDA4E6F8}"/>
    <dgm:cxn modelId="{9EB31151-D174-48DE-9E7E-DDEC7C9182E4}" srcId="{BF1CE38B-7C0C-46A0-811B-0FA6D4CE442B}" destId="{154E36D4-1F15-4009-AC71-D979574DAF54}" srcOrd="3" destOrd="0" parTransId="{EF2572AE-3126-4715-9A26-6A2B4C42E954}" sibTransId="{0675408C-4DF1-4810-8DC4-188AD6E946FC}"/>
    <dgm:cxn modelId="{7041BAA5-AEA9-4B41-82FC-A6106C760A8F}" type="presOf" srcId="{11027B1A-B81E-4D67-81E7-540491D77161}" destId="{849FA633-91F9-47EC-8AFC-56C03D4D43B6}" srcOrd="1" destOrd="0" presId="urn:microsoft.com/office/officeart/2005/8/layout/matrix1"/>
    <dgm:cxn modelId="{1C80B8BB-9C14-4DAD-8032-CA18C9520882}" type="presOf" srcId="{11027B1A-B81E-4D67-81E7-540491D77161}" destId="{78DA8F2A-1BCA-4423-B6A1-6ACBD41E1BF7}" srcOrd="0" destOrd="0" presId="urn:microsoft.com/office/officeart/2005/8/layout/matrix1"/>
    <dgm:cxn modelId="{4897D652-7383-4832-8F5B-B3B7BF1FC1A9}" type="presOf" srcId="{F60A79DB-4178-487D-B8FD-F482BE998760}" destId="{495F4EA9-7E00-43D3-B013-501C4D233541}" srcOrd="0" destOrd="0" presId="urn:microsoft.com/office/officeart/2005/8/layout/matrix1"/>
    <dgm:cxn modelId="{E864DC7D-768D-41EF-8B4F-4D5576887C4F}" srcId="{3260BD01-3E8F-470C-8B53-FB3DA0CEA7CD}" destId="{BF1CE38B-7C0C-46A0-811B-0FA6D4CE442B}" srcOrd="0" destOrd="0" parTransId="{A7DBAC66-AAB8-4415-9B8E-A0DBEFEABFDD}" sibTransId="{54DD4CD1-15C9-4B90-98FA-7EF68AB9F768}"/>
    <dgm:cxn modelId="{D61705CE-0527-4C53-9D31-4DF7FE88CE72}" type="presOf" srcId="{BF1CE38B-7C0C-46A0-811B-0FA6D4CE442B}" destId="{ED9AD05D-B67B-473F-866A-9B7A96E1DE2D}" srcOrd="0" destOrd="0" presId="urn:microsoft.com/office/officeart/2005/8/layout/matrix1"/>
    <dgm:cxn modelId="{007C2D13-5628-4620-AB39-32CF69CB7714}" type="presOf" srcId="{2A37DD63-9779-4168-BD4A-BDA413B62FD1}" destId="{2107E24A-B23E-4336-998F-E78074B37072}" srcOrd="1" destOrd="0" presId="urn:microsoft.com/office/officeart/2005/8/layout/matrix1"/>
    <dgm:cxn modelId="{F7B40E4B-AE1F-4DC9-80E5-146DEED43E70}" type="presOf" srcId="{2A37DD63-9779-4168-BD4A-BDA413B62FD1}" destId="{C95E5127-CFA1-4B8E-8CD3-F51FD61CC423}" srcOrd="0" destOrd="0" presId="urn:microsoft.com/office/officeart/2005/8/layout/matrix1"/>
    <dgm:cxn modelId="{16605CE6-65BC-4A6E-BF36-CE24190A441C}" srcId="{BF1CE38B-7C0C-46A0-811B-0FA6D4CE442B}" destId="{2A37DD63-9779-4168-BD4A-BDA413B62FD1}" srcOrd="0" destOrd="0" parTransId="{49E5893B-F7C1-4AB4-94CB-E69F3D35EC7B}" sibTransId="{558AFF53-7C53-4C22-8D5E-7B6BBA5A184C}"/>
    <dgm:cxn modelId="{EE76C33A-706E-43A1-9968-ACA445EF8AD7}" srcId="{BF1CE38B-7C0C-46A0-811B-0FA6D4CE442B}" destId="{F60A79DB-4178-487D-B8FD-F482BE998760}" srcOrd="1" destOrd="0" parTransId="{C2910526-4A58-4CA5-BBDE-006ECA8C439F}" sibTransId="{7DBEC7EA-ACD8-448E-80D4-8CD7FAFB0F3D}"/>
    <dgm:cxn modelId="{81587480-9C97-4EF3-BBAC-B1B42C666C5E}" type="presParOf" srcId="{55FFF148-9758-4AD8-9420-7B7C4684F07F}" destId="{5D9D6B6A-D569-4773-A011-45EF2DD04EFB}" srcOrd="0" destOrd="0" presId="urn:microsoft.com/office/officeart/2005/8/layout/matrix1"/>
    <dgm:cxn modelId="{8AD2EB73-D960-403D-B147-0BE8F5A446F7}" type="presParOf" srcId="{5D9D6B6A-D569-4773-A011-45EF2DD04EFB}" destId="{C95E5127-CFA1-4B8E-8CD3-F51FD61CC423}" srcOrd="0" destOrd="0" presId="urn:microsoft.com/office/officeart/2005/8/layout/matrix1"/>
    <dgm:cxn modelId="{322C09A6-B494-4715-97AE-00D4D771F323}" type="presParOf" srcId="{5D9D6B6A-D569-4773-A011-45EF2DD04EFB}" destId="{2107E24A-B23E-4336-998F-E78074B37072}" srcOrd="1" destOrd="0" presId="urn:microsoft.com/office/officeart/2005/8/layout/matrix1"/>
    <dgm:cxn modelId="{EF446C92-72D1-451F-B4DD-69CAC6FF88EE}" type="presParOf" srcId="{5D9D6B6A-D569-4773-A011-45EF2DD04EFB}" destId="{495F4EA9-7E00-43D3-B013-501C4D233541}" srcOrd="2" destOrd="0" presId="urn:microsoft.com/office/officeart/2005/8/layout/matrix1"/>
    <dgm:cxn modelId="{B9C9EE85-8964-4A72-8588-F928314F350D}" type="presParOf" srcId="{5D9D6B6A-D569-4773-A011-45EF2DD04EFB}" destId="{476A032A-2CFD-4117-8152-CFE86A42923A}" srcOrd="3" destOrd="0" presId="urn:microsoft.com/office/officeart/2005/8/layout/matrix1"/>
    <dgm:cxn modelId="{8915F4F8-741A-40D9-9BEB-88BEFFAC3AC4}" type="presParOf" srcId="{5D9D6B6A-D569-4773-A011-45EF2DD04EFB}" destId="{78DA8F2A-1BCA-4423-B6A1-6ACBD41E1BF7}" srcOrd="4" destOrd="0" presId="urn:microsoft.com/office/officeart/2005/8/layout/matrix1"/>
    <dgm:cxn modelId="{8B410B24-C007-4808-BBB7-917C0B8FDF5E}" type="presParOf" srcId="{5D9D6B6A-D569-4773-A011-45EF2DD04EFB}" destId="{849FA633-91F9-47EC-8AFC-56C03D4D43B6}" srcOrd="5" destOrd="0" presId="urn:microsoft.com/office/officeart/2005/8/layout/matrix1"/>
    <dgm:cxn modelId="{1859E843-F4E4-4F1F-8D4E-F6ECE6EE5B49}" type="presParOf" srcId="{5D9D6B6A-D569-4773-A011-45EF2DD04EFB}" destId="{78FF367B-F249-415E-8CBB-8D0676A2BF36}" srcOrd="6" destOrd="0" presId="urn:microsoft.com/office/officeart/2005/8/layout/matrix1"/>
    <dgm:cxn modelId="{E4464EAA-5A3A-4BA8-B7CB-25AC929C161A}" type="presParOf" srcId="{5D9D6B6A-D569-4773-A011-45EF2DD04EFB}" destId="{B69CA680-03C9-4598-AC67-D43051BC876E}" srcOrd="7" destOrd="0" presId="urn:microsoft.com/office/officeart/2005/8/layout/matrix1"/>
    <dgm:cxn modelId="{811F64C1-7144-4262-AD4F-36396B85C170}" type="presParOf" srcId="{55FFF148-9758-4AD8-9420-7B7C4684F07F}" destId="{ED9AD05D-B67B-473F-866A-9B7A96E1DE2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A2F8BF-6373-4E62-A9D1-EDB4B44D7590}" type="doc">
      <dgm:prSet loTypeId="urn:microsoft.com/office/officeart/2008/layout/Lin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FCF3E610-09F4-4335-B8D5-D7797328489A}">
      <dgm:prSet phldrT="[Текст]" custT="1"/>
      <dgm:spPr/>
      <dgm:t>
        <a:bodyPr/>
        <a:lstStyle/>
        <a:p>
          <a:r>
            <a:rPr lang="ru-RU" sz="1600" dirty="0" smtClean="0"/>
            <a:t>3.2.1. Для успешной реализации Программы должны быть обеспечены следующие психолого-педагогические условия:</a:t>
          </a:r>
        </a:p>
        <a:p>
          <a:endParaRPr lang="ru-RU" sz="1600" dirty="0"/>
        </a:p>
      </dgm:t>
    </dgm:pt>
    <dgm:pt modelId="{6D8ED690-B881-47FB-87A0-6B48C6E909ED}" type="parTrans" cxnId="{C5440EAA-41EB-4B19-85F3-D8C772673807}">
      <dgm:prSet/>
      <dgm:spPr/>
      <dgm:t>
        <a:bodyPr/>
        <a:lstStyle/>
        <a:p>
          <a:endParaRPr lang="ru-RU"/>
        </a:p>
      </dgm:t>
    </dgm:pt>
    <dgm:pt modelId="{6C128643-2F5E-486D-83A7-352EF88867CF}" type="sibTrans" cxnId="{C5440EAA-41EB-4B19-85F3-D8C772673807}">
      <dgm:prSet/>
      <dgm:spPr/>
      <dgm:t>
        <a:bodyPr/>
        <a:lstStyle/>
        <a:p>
          <a:endParaRPr lang="ru-RU"/>
        </a:p>
      </dgm:t>
    </dgm:pt>
    <dgm:pt modelId="{E5F68FA3-8EE4-4627-8D85-933DD18ED13D}">
      <dgm:prSet phldrT="[Текст]"/>
      <dgm:spPr/>
      <dgm:t>
        <a:bodyPr/>
        <a:lstStyle/>
        <a:p>
          <a:r>
            <a:rPr lang="ru-RU" dirty="0" smtClean="0"/>
            <a:t>1) уважение взрослых к человеческому достоинству детей, формирование и поддержка их положительной самооценки, уверенности в собственных возможностях и способностях;</a:t>
          </a:r>
          <a:endParaRPr lang="ru-RU" dirty="0"/>
        </a:p>
      </dgm:t>
    </dgm:pt>
    <dgm:pt modelId="{26723CB2-AD50-4A1A-8A4A-DF39A629F796}" type="parTrans" cxnId="{F61F8352-5180-4951-B85B-4CD726926572}">
      <dgm:prSet/>
      <dgm:spPr/>
      <dgm:t>
        <a:bodyPr/>
        <a:lstStyle/>
        <a:p>
          <a:endParaRPr lang="ru-RU"/>
        </a:p>
      </dgm:t>
    </dgm:pt>
    <dgm:pt modelId="{E33ACB6E-FB8D-44DC-83F3-6592395287F5}" type="sibTrans" cxnId="{F61F8352-5180-4951-B85B-4CD726926572}">
      <dgm:prSet/>
      <dgm:spPr/>
      <dgm:t>
        <a:bodyPr/>
        <a:lstStyle/>
        <a:p>
          <a:endParaRPr lang="ru-RU"/>
        </a:p>
      </dgm:t>
    </dgm:pt>
    <dgm:pt modelId="{0920F2FF-4D1C-4B4C-BF1E-19B549837CD5}">
      <dgm:prSet phldrT="[Текст]"/>
      <dgm:spPr/>
      <dgm:t>
        <a:bodyPr/>
        <a:lstStyle/>
        <a:p>
          <a:r>
            <a:rPr lang="ru-RU" dirty="0" smtClean="0"/>
            <a:t>2) использование в образовательной деятельности форм и методов работы с детьми, соответствующих их возрастным и индивидуальным особенностям (недопустимость как искусственного ускорения, так и искусственного замедления развития детей);</a:t>
          </a:r>
          <a:endParaRPr lang="ru-RU" dirty="0"/>
        </a:p>
      </dgm:t>
    </dgm:pt>
    <dgm:pt modelId="{CC226375-FDCE-4610-855A-1AF502DC8255}" type="parTrans" cxnId="{ADD4216A-4CDF-4A03-8B18-91A5D8CD784F}">
      <dgm:prSet/>
      <dgm:spPr/>
      <dgm:t>
        <a:bodyPr/>
        <a:lstStyle/>
        <a:p>
          <a:endParaRPr lang="ru-RU"/>
        </a:p>
      </dgm:t>
    </dgm:pt>
    <dgm:pt modelId="{B3EF16A0-5276-43A8-B7A7-6C48809DEDA3}" type="sibTrans" cxnId="{ADD4216A-4CDF-4A03-8B18-91A5D8CD784F}">
      <dgm:prSet/>
      <dgm:spPr/>
      <dgm:t>
        <a:bodyPr/>
        <a:lstStyle/>
        <a:p>
          <a:endParaRPr lang="ru-RU"/>
        </a:p>
      </dgm:t>
    </dgm:pt>
    <dgm:pt modelId="{32780498-47E3-4EC5-B73D-686A905BF74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dirty="0" smtClean="0"/>
            <a:t>3) построение образовательной деятельности на основе взаимодействия взрослых с детьми, ориентированного на интересы и возможности каждого ребенка и учитывающего социальную ситуацию его развития;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176D9278-FEFC-4573-959C-A6977E5045D0}" type="parTrans" cxnId="{4A79F8D9-F1D9-425F-BD2A-6607168B4A9B}">
      <dgm:prSet/>
      <dgm:spPr/>
      <dgm:t>
        <a:bodyPr/>
        <a:lstStyle/>
        <a:p>
          <a:endParaRPr lang="ru-RU"/>
        </a:p>
      </dgm:t>
    </dgm:pt>
    <dgm:pt modelId="{198D6E73-58A6-483C-9686-37273BDA6CA2}" type="sibTrans" cxnId="{4A79F8D9-F1D9-425F-BD2A-6607168B4A9B}">
      <dgm:prSet/>
      <dgm:spPr/>
      <dgm:t>
        <a:bodyPr/>
        <a:lstStyle/>
        <a:p>
          <a:endParaRPr lang="ru-RU"/>
        </a:p>
      </dgm:t>
    </dgm:pt>
    <dgm:pt modelId="{C45EB83B-8DA0-4281-BEB9-2DDFAF031E94}" type="pres">
      <dgm:prSet presAssocID="{A1A2F8BF-6373-4E62-A9D1-EDB4B44D759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5611528-CEE5-47E5-89B6-A30F78218A11}" type="pres">
      <dgm:prSet presAssocID="{FCF3E610-09F4-4335-B8D5-D7797328489A}" presName="thickLine" presStyleLbl="alignNode1" presStyleIdx="0" presStyleCnt="1"/>
      <dgm:spPr/>
    </dgm:pt>
    <dgm:pt modelId="{3DDD5F1D-1D1E-4B01-8F70-F54340286701}" type="pres">
      <dgm:prSet presAssocID="{FCF3E610-09F4-4335-B8D5-D7797328489A}" presName="horz1" presStyleCnt="0"/>
      <dgm:spPr/>
    </dgm:pt>
    <dgm:pt modelId="{4504B9B7-7DEB-40AA-B855-8646885F2BE3}" type="pres">
      <dgm:prSet presAssocID="{FCF3E610-09F4-4335-B8D5-D7797328489A}" presName="tx1" presStyleLbl="revTx" presStyleIdx="0" presStyleCnt="4"/>
      <dgm:spPr/>
      <dgm:t>
        <a:bodyPr/>
        <a:lstStyle/>
        <a:p>
          <a:endParaRPr lang="ru-RU"/>
        </a:p>
      </dgm:t>
    </dgm:pt>
    <dgm:pt modelId="{304DED3B-0BB9-48F0-BC55-C10BC4FFADFA}" type="pres">
      <dgm:prSet presAssocID="{FCF3E610-09F4-4335-B8D5-D7797328489A}" presName="vert1" presStyleCnt="0"/>
      <dgm:spPr/>
    </dgm:pt>
    <dgm:pt modelId="{0E89B7BB-88DE-4423-911F-B86B711860F0}" type="pres">
      <dgm:prSet presAssocID="{E5F68FA3-8EE4-4627-8D85-933DD18ED13D}" presName="vertSpace2a" presStyleCnt="0"/>
      <dgm:spPr/>
    </dgm:pt>
    <dgm:pt modelId="{27CD590D-DBCD-44DE-9AB8-07D63A4D6DCC}" type="pres">
      <dgm:prSet presAssocID="{E5F68FA3-8EE4-4627-8D85-933DD18ED13D}" presName="horz2" presStyleCnt="0"/>
      <dgm:spPr/>
    </dgm:pt>
    <dgm:pt modelId="{DD70636B-877C-4FF3-AC85-5F970BFA82EA}" type="pres">
      <dgm:prSet presAssocID="{E5F68FA3-8EE4-4627-8D85-933DD18ED13D}" presName="horzSpace2" presStyleCnt="0"/>
      <dgm:spPr/>
    </dgm:pt>
    <dgm:pt modelId="{22F7E8E6-BA63-4B66-B74C-EF1A1E0F7623}" type="pres">
      <dgm:prSet presAssocID="{E5F68FA3-8EE4-4627-8D85-933DD18ED13D}" presName="tx2" presStyleLbl="revTx" presStyleIdx="1" presStyleCnt="4" custScaleY="60814"/>
      <dgm:spPr/>
      <dgm:t>
        <a:bodyPr/>
        <a:lstStyle/>
        <a:p>
          <a:endParaRPr lang="ru-RU"/>
        </a:p>
      </dgm:t>
    </dgm:pt>
    <dgm:pt modelId="{7C02DC65-DC09-4CEE-B560-2F9297F9116C}" type="pres">
      <dgm:prSet presAssocID="{E5F68FA3-8EE4-4627-8D85-933DD18ED13D}" presName="vert2" presStyleCnt="0"/>
      <dgm:spPr/>
    </dgm:pt>
    <dgm:pt modelId="{D4C5DF92-0FE4-460E-9A8E-E9720BF93FBC}" type="pres">
      <dgm:prSet presAssocID="{E5F68FA3-8EE4-4627-8D85-933DD18ED13D}" presName="thinLine2b" presStyleLbl="callout" presStyleIdx="0" presStyleCnt="3" custLinFactY="-200000" custLinFactNeighborX="407" custLinFactNeighborY="-277576"/>
      <dgm:spPr/>
    </dgm:pt>
    <dgm:pt modelId="{6188AC82-4202-4DE3-B525-0375DECC0C5A}" type="pres">
      <dgm:prSet presAssocID="{E5F68FA3-8EE4-4627-8D85-933DD18ED13D}" presName="vertSpace2b" presStyleCnt="0"/>
      <dgm:spPr/>
    </dgm:pt>
    <dgm:pt modelId="{1A6D75C6-723F-401E-8517-8FC98788A5FC}" type="pres">
      <dgm:prSet presAssocID="{0920F2FF-4D1C-4B4C-BF1E-19B549837CD5}" presName="horz2" presStyleCnt="0"/>
      <dgm:spPr/>
    </dgm:pt>
    <dgm:pt modelId="{FD5FDADD-3F55-4B40-9C56-BDA66DB5B1E6}" type="pres">
      <dgm:prSet presAssocID="{0920F2FF-4D1C-4B4C-BF1E-19B549837CD5}" presName="horzSpace2" presStyleCnt="0"/>
      <dgm:spPr/>
    </dgm:pt>
    <dgm:pt modelId="{4C789051-7FDD-419D-8BAF-4F30CE5935FF}" type="pres">
      <dgm:prSet presAssocID="{0920F2FF-4D1C-4B4C-BF1E-19B549837CD5}" presName="tx2" presStyleLbl="revTx" presStyleIdx="2" presStyleCnt="4" custScaleY="53583" custLinFactNeighborX="-461" custLinFactNeighborY="-18878"/>
      <dgm:spPr/>
      <dgm:t>
        <a:bodyPr/>
        <a:lstStyle/>
        <a:p>
          <a:endParaRPr lang="ru-RU"/>
        </a:p>
      </dgm:t>
    </dgm:pt>
    <dgm:pt modelId="{B7AA838B-F0E8-4E8B-8E21-60C4F21F4F3C}" type="pres">
      <dgm:prSet presAssocID="{0920F2FF-4D1C-4B4C-BF1E-19B549837CD5}" presName="vert2" presStyleCnt="0"/>
      <dgm:spPr/>
    </dgm:pt>
    <dgm:pt modelId="{0C5A13C2-23DD-41D4-9474-E626F8E7224E}" type="pres">
      <dgm:prSet presAssocID="{0920F2FF-4D1C-4B4C-BF1E-19B549837CD5}" presName="thinLine2b" presStyleLbl="callout" presStyleIdx="1" presStyleCnt="3" custLinFactY="-293189" custLinFactNeighborX="407" custLinFactNeighborY="-300000"/>
      <dgm:spPr/>
    </dgm:pt>
    <dgm:pt modelId="{D76F4314-24F8-434E-826E-66ABA3E0E5FD}" type="pres">
      <dgm:prSet presAssocID="{0920F2FF-4D1C-4B4C-BF1E-19B549837CD5}" presName="vertSpace2b" presStyleCnt="0"/>
      <dgm:spPr/>
    </dgm:pt>
    <dgm:pt modelId="{6CF196C3-9138-4C63-AC6C-58F24E56D4C7}" type="pres">
      <dgm:prSet presAssocID="{32780498-47E3-4EC5-B73D-686A905BF741}" presName="horz2" presStyleCnt="0"/>
      <dgm:spPr/>
    </dgm:pt>
    <dgm:pt modelId="{A72156E5-531A-4907-B81F-40B409F5D9FD}" type="pres">
      <dgm:prSet presAssocID="{32780498-47E3-4EC5-B73D-686A905BF741}" presName="horzSpace2" presStyleCnt="0"/>
      <dgm:spPr/>
    </dgm:pt>
    <dgm:pt modelId="{D90FCDF9-FB7F-4C85-A93D-D569647C7D7F}" type="pres">
      <dgm:prSet presAssocID="{32780498-47E3-4EC5-B73D-686A905BF741}" presName="tx2" presStyleLbl="revTx" presStyleIdx="3" presStyleCnt="4" custScaleY="28705" custLinFactNeighborX="-461" custLinFactNeighborY="-21731"/>
      <dgm:spPr/>
      <dgm:t>
        <a:bodyPr/>
        <a:lstStyle/>
        <a:p>
          <a:endParaRPr lang="ru-RU"/>
        </a:p>
      </dgm:t>
    </dgm:pt>
    <dgm:pt modelId="{85377FBE-BBA3-46E7-BBC8-805F06A130A0}" type="pres">
      <dgm:prSet presAssocID="{32780498-47E3-4EC5-B73D-686A905BF741}" presName="vert2" presStyleCnt="0"/>
      <dgm:spPr/>
    </dgm:pt>
    <dgm:pt modelId="{9E7ED60A-4662-487B-964A-D613579016A9}" type="pres">
      <dgm:prSet presAssocID="{32780498-47E3-4EC5-B73D-686A905BF741}" presName="thinLine2b" presStyleLbl="callout" presStyleIdx="2" presStyleCnt="3" custLinFactY="200000" custLinFactNeighborX="407" custLinFactNeighborY="254528"/>
      <dgm:spPr/>
    </dgm:pt>
    <dgm:pt modelId="{D9F9D0C2-688A-4F10-9CA9-B674ECC4D670}" type="pres">
      <dgm:prSet presAssocID="{32780498-47E3-4EC5-B73D-686A905BF741}" presName="vertSpace2b" presStyleCnt="0"/>
      <dgm:spPr/>
    </dgm:pt>
  </dgm:ptLst>
  <dgm:cxnLst>
    <dgm:cxn modelId="{4A79F8D9-F1D9-425F-BD2A-6607168B4A9B}" srcId="{FCF3E610-09F4-4335-B8D5-D7797328489A}" destId="{32780498-47E3-4EC5-B73D-686A905BF741}" srcOrd="2" destOrd="0" parTransId="{176D9278-FEFC-4573-959C-A6977E5045D0}" sibTransId="{198D6E73-58A6-483C-9686-37273BDA6CA2}"/>
    <dgm:cxn modelId="{08BF8C36-0F05-404A-87CD-F267674CA789}" type="presOf" srcId="{A1A2F8BF-6373-4E62-A9D1-EDB4B44D7590}" destId="{C45EB83B-8DA0-4281-BEB9-2DDFAF031E94}" srcOrd="0" destOrd="0" presId="urn:microsoft.com/office/officeart/2008/layout/LinedList"/>
    <dgm:cxn modelId="{30EE6CFC-2647-47F1-83FD-DCDD5DF0FDE8}" type="presOf" srcId="{FCF3E610-09F4-4335-B8D5-D7797328489A}" destId="{4504B9B7-7DEB-40AA-B855-8646885F2BE3}" srcOrd="0" destOrd="0" presId="urn:microsoft.com/office/officeart/2008/layout/LinedList"/>
    <dgm:cxn modelId="{756BE266-C334-446F-9B4F-93DE805C5E70}" type="presOf" srcId="{E5F68FA3-8EE4-4627-8D85-933DD18ED13D}" destId="{22F7E8E6-BA63-4B66-B74C-EF1A1E0F7623}" srcOrd="0" destOrd="0" presId="urn:microsoft.com/office/officeart/2008/layout/LinedList"/>
    <dgm:cxn modelId="{5B30BEC4-0225-4FB7-A62B-884787C2FA58}" type="presOf" srcId="{0920F2FF-4D1C-4B4C-BF1E-19B549837CD5}" destId="{4C789051-7FDD-419D-8BAF-4F30CE5935FF}" srcOrd="0" destOrd="0" presId="urn:microsoft.com/office/officeart/2008/layout/LinedList"/>
    <dgm:cxn modelId="{AE839EFA-B989-406A-91C7-581946AB2DCB}" type="presOf" srcId="{32780498-47E3-4EC5-B73D-686A905BF741}" destId="{D90FCDF9-FB7F-4C85-A93D-D569647C7D7F}" srcOrd="0" destOrd="0" presId="urn:microsoft.com/office/officeart/2008/layout/LinedList"/>
    <dgm:cxn modelId="{ADD4216A-4CDF-4A03-8B18-91A5D8CD784F}" srcId="{FCF3E610-09F4-4335-B8D5-D7797328489A}" destId="{0920F2FF-4D1C-4B4C-BF1E-19B549837CD5}" srcOrd="1" destOrd="0" parTransId="{CC226375-FDCE-4610-855A-1AF502DC8255}" sibTransId="{B3EF16A0-5276-43A8-B7A7-6C48809DEDA3}"/>
    <dgm:cxn modelId="{F61F8352-5180-4951-B85B-4CD726926572}" srcId="{FCF3E610-09F4-4335-B8D5-D7797328489A}" destId="{E5F68FA3-8EE4-4627-8D85-933DD18ED13D}" srcOrd="0" destOrd="0" parTransId="{26723CB2-AD50-4A1A-8A4A-DF39A629F796}" sibTransId="{E33ACB6E-FB8D-44DC-83F3-6592395287F5}"/>
    <dgm:cxn modelId="{C5440EAA-41EB-4B19-85F3-D8C772673807}" srcId="{A1A2F8BF-6373-4E62-A9D1-EDB4B44D7590}" destId="{FCF3E610-09F4-4335-B8D5-D7797328489A}" srcOrd="0" destOrd="0" parTransId="{6D8ED690-B881-47FB-87A0-6B48C6E909ED}" sibTransId="{6C128643-2F5E-486D-83A7-352EF88867CF}"/>
    <dgm:cxn modelId="{42B6BFE8-F579-428B-8C92-7D2D5B2442B0}" type="presParOf" srcId="{C45EB83B-8DA0-4281-BEB9-2DDFAF031E94}" destId="{25611528-CEE5-47E5-89B6-A30F78218A11}" srcOrd="0" destOrd="0" presId="urn:microsoft.com/office/officeart/2008/layout/LinedList"/>
    <dgm:cxn modelId="{D7234362-30FC-4A23-83F5-2F75DA34CD21}" type="presParOf" srcId="{C45EB83B-8DA0-4281-BEB9-2DDFAF031E94}" destId="{3DDD5F1D-1D1E-4B01-8F70-F54340286701}" srcOrd="1" destOrd="0" presId="urn:microsoft.com/office/officeart/2008/layout/LinedList"/>
    <dgm:cxn modelId="{57577A76-83D8-4447-9CDE-43B35324FCF4}" type="presParOf" srcId="{3DDD5F1D-1D1E-4B01-8F70-F54340286701}" destId="{4504B9B7-7DEB-40AA-B855-8646885F2BE3}" srcOrd="0" destOrd="0" presId="urn:microsoft.com/office/officeart/2008/layout/LinedList"/>
    <dgm:cxn modelId="{C30C7A1C-4AA7-4278-BAE0-7D51B29F740D}" type="presParOf" srcId="{3DDD5F1D-1D1E-4B01-8F70-F54340286701}" destId="{304DED3B-0BB9-48F0-BC55-C10BC4FFADFA}" srcOrd="1" destOrd="0" presId="urn:microsoft.com/office/officeart/2008/layout/LinedList"/>
    <dgm:cxn modelId="{D0CD7650-D3C1-404F-942D-BA66C1ECF7E7}" type="presParOf" srcId="{304DED3B-0BB9-48F0-BC55-C10BC4FFADFA}" destId="{0E89B7BB-88DE-4423-911F-B86B711860F0}" srcOrd="0" destOrd="0" presId="urn:microsoft.com/office/officeart/2008/layout/LinedList"/>
    <dgm:cxn modelId="{D9D257BA-FD19-4370-B583-F4014536B15C}" type="presParOf" srcId="{304DED3B-0BB9-48F0-BC55-C10BC4FFADFA}" destId="{27CD590D-DBCD-44DE-9AB8-07D63A4D6DCC}" srcOrd="1" destOrd="0" presId="urn:microsoft.com/office/officeart/2008/layout/LinedList"/>
    <dgm:cxn modelId="{1A22DC70-5F80-4970-8319-C912F0ED8420}" type="presParOf" srcId="{27CD590D-DBCD-44DE-9AB8-07D63A4D6DCC}" destId="{DD70636B-877C-4FF3-AC85-5F970BFA82EA}" srcOrd="0" destOrd="0" presId="urn:microsoft.com/office/officeart/2008/layout/LinedList"/>
    <dgm:cxn modelId="{F92E780B-7E2A-4DF8-8365-C1F9E5A9D56E}" type="presParOf" srcId="{27CD590D-DBCD-44DE-9AB8-07D63A4D6DCC}" destId="{22F7E8E6-BA63-4B66-B74C-EF1A1E0F7623}" srcOrd="1" destOrd="0" presId="urn:microsoft.com/office/officeart/2008/layout/LinedList"/>
    <dgm:cxn modelId="{56CC339E-9D5A-4B46-BF68-02CDBDC95C07}" type="presParOf" srcId="{27CD590D-DBCD-44DE-9AB8-07D63A4D6DCC}" destId="{7C02DC65-DC09-4CEE-B560-2F9297F9116C}" srcOrd="2" destOrd="0" presId="urn:microsoft.com/office/officeart/2008/layout/LinedList"/>
    <dgm:cxn modelId="{959810A7-58B4-4A92-A71D-0FF46B509DD7}" type="presParOf" srcId="{304DED3B-0BB9-48F0-BC55-C10BC4FFADFA}" destId="{D4C5DF92-0FE4-460E-9A8E-E9720BF93FBC}" srcOrd="2" destOrd="0" presId="urn:microsoft.com/office/officeart/2008/layout/LinedList"/>
    <dgm:cxn modelId="{322F1BD1-8CC5-47C2-8071-EBAB3E36C7B6}" type="presParOf" srcId="{304DED3B-0BB9-48F0-BC55-C10BC4FFADFA}" destId="{6188AC82-4202-4DE3-B525-0375DECC0C5A}" srcOrd="3" destOrd="0" presId="urn:microsoft.com/office/officeart/2008/layout/LinedList"/>
    <dgm:cxn modelId="{11684BCB-D5A3-4C74-9FE6-855ADBC1AF39}" type="presParOf" srcId="{304DED3B-0BB9-48F0-BC55-C10BC4FFADFA}" destId="{1A6D75C6-723F-401E-8517-8FC98788A5FC}" srcOrd="4" destOrd="0" presId="urn:microsoft.com/office/officeart/2008/layout/LinedList"/>
    <dgm:cxn modelId="{213BDD47-A581-42E6-B696-D61EF8C3A527}" type="presParOf" srcId="{1A6D75C6-723F-401E-8517-8FC98788A5FC}" destId="{FD5FDADD-3F55-4B40-9C56-BDA66DB5B1E6}" srcOrd="0" destOrd="0" presId="urn:microsoft.com/office/officeart/2008/layout/LinedList"/>
    <dgm:cxn modelId="{CB19C5AB-C36B-4E4C-99CE-C18A3DE69F0E}" type="presParOf" srcId="{1A6D75C6-723F-401E-8517-8FC98788A5FC}" destId="{4C789051-7FDD-419D-8BAF-4F30CE5935FF}" srcOrd="1" destOrd="0" presId="urn:microsoft.com/office/officeart/2008/layout/LinedList"/>
    <dgm:cxn modelId="{FC80BE07-73C6-41D5-83C3-A20D7D5F9BE8}" type="presParOf" srcId="{1A6D75C6-723F-401E-8517-8FC98788A5FC}" destId="{B7AA838B-F0E8-4E8B-8E21-60C4F21F4F3C}" srcOrd="2" destOrd="0" presId="urn:microsoft.com/office/officeart/2008/layout/LinedList"/>
    <dgm:cxn modelId="{87883833-649C-47B2-ACF8-E2216B1EC811}" type="presParOf" srcId="{304DED3B-0BB9-48F0-BC55-C10BC4FFADFA}" destId="{0C5A13C2-23DD-41D4-9474-E626F8E7224E}" srcOrd="5" destOrd="0" presId="urn:microsoft.com/office/officeart/2008/layout/LinedList"/>
    <dgm:cxn modelId="{9A6EEA5C-CB09-427D-8BB3-D1F334C39252}" type="presParOf" srcId="{304DED3B-0BB9-48F0-BC55-C10BC4FFADFA}" destId="{D76F4314-24F8-434E-826E-66ABA3E0E5FD}" srcOrd="6" destOrd="0" presId="urn:microsoft.com/office/officeart/2008/layout/LinedList"/>
    <dgm:cxn modelId="{D8F6C2C9-7EA3-46F3-A024-E5C0B61F728E}" type="presParOf" srcId="{304DED3B-0BB9-48F0-BC55-C10BC4FFADFA}" destId="{6CF196C3-9138-4C63-AC6C-58F24E56D4C7}" srcOrd="7" destOrd="0" presId="urn:microsoft.com/office/officeart/2008/layout/LinedList"/>
    <dgm:cxn modelId="{55B8AF5F-0397-48C2-B2BA-15AFDFADDB1D}" type="presParOf" srcId="{6CF196C3-9138-4C63-AC6C-58F24E56D4C7}" destId="{A72156E5-531A-4907-B81F-40B409F5D9FD}" srcOrd="0" destOrd="0" presId="urn:microsoft.com/office/officeart/2008/layout/LinedList"/>
    <dgm:cxn modelId="{C56A8DCB-D80E-4587-8151-B184E89C6104}" type="presParOf" srcId="{6CF196C3-9138-4C63-AC6C-58F24E56D4C7}" destId="{D90FCDF9-FB7F-4C85-A93D-D569647C7D7F}" srcOrd="1" destOrd="0" presId="urn:microsoft.com/office/officeart/2008/layout/LinedList"/>
    <dgm:cxn modelId="{0055A9A6-0BB3-4D01-8843-933CCE110359}" type="presParOf" srcId="{6CF196C3-9138-4C63-AC6C-58F24E56D4C7}" destId="{85377FBE-BBA3-46E7-BBC8-805F06A130A0}" srcOrd="2" destOrd="0" presId="urn:microsoft.com/office/officeart/2008/layout/LinedList"/>
    <dgm:cxn modelId="{245BE5E5-77F7-4378-AC94-DB2E84D8CDE9}" type="presParOf" srcId="{304DED3B-0BB9-48F0-BC55-C10BC4FFADFA}" destId="{9E7ED60A-4662-487B-964A-D613579016A9}" srcOrd="8" destOrd="0" presId="urn:microsoft.com/office/officeart/2008/layout/LinedList"/>
    <dgm:cxn modelId="{A4A647A6-1823-481F-B95F-840230140AE6}" type="presParOf" srcId="{304DED3B-0BB9-48F0-BC55-C10BC4FFADFA}" destId="{D9F9D0C2-688A-4F10-9CA9-B674ECC4D670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A2F8BF-6373-4E62-A9D1-EDB4B44D7590}" type="doc">
      <dgm:prSet loTypeId="urn:microsoft.com/office/officeart/2008/layout/LinedList" loCatId="list" qsTypeId="urn:microsoft.com/office/officeart/2005/8/quickstyle/simple5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FCF3E610-09F4-4335-B8D5-D7797328489A}">
      <dgm:prSet phldrT="[Текст]" custT="1"/>
      <dgm:spPr/>
      <dgm:t>
        <a:bodyPr/>
        <a:lstStyle/>
        <a:p>
          <a:r>
            <a:rPr lang="ru-RU" sz="1800" dirty="0" smtClean="0"/>
            <a:t>3.2.1. Для успешной реализации Программы должны быть обеспечены следующие психолого-педагогические условия:</a:t>
          </a:r>
          <a:endParaRPr lang="ru-RU" sz="1800" dirty="0"/>
        </a:p>
      </dgm:t>
    </dgm:pt>
    <dgm:pt modelId="{6D8ED690-B881-47FB-87A0-6B48C6E909ED}" type="parTrans" cxnId="{C5440EAA-41EB-4B19-85F3-D8C772673807}">
      <dgm:prSet/>
      <dgm:spPr/>
      <dgm:t>
        <a:bodyPr/>
        <a:lstStyle/>
        <a:p>
          <a:endParaRPr lang="ru-RU"/>
        </a:p>
      </dgm:t>
    </dgm:pt>
    <dgm:pt modelId="{6C128643-2F5E-486D-83A7-352EF88867CF}" type="sibTrans" cxnId="{C5440EAA-41EB-4B19-85F3-D8C772673807}">
      <dgm:prSet/>
      <dgm:spPr/>
      <dgm:t>
        <a:bodyPr/>
        <a:lstStyle/>
        <a:p>
          <a:endParaRPr lang="ru-RU"/>
        </a:p>
      </dgm:t>
    </dgm:pt>
    <dgm:pt modelId="{E5F68FA3-8EE4-4627-8D85-933DD18ED13D}">
      <dgm:prSet phldrT="[Текст]" custT="1"/>
      <dgm:spPr/>
      <dgm:t>
        <a:bodyPr/>
        <a:lstStyle/>
        <a:p>
          <a:r>
            <a:rPr lang="ru-RU" sz="1700" dirty="0" smtClean="0"/>
            <a:t>4) поддержка взрослыми положительного, доброжелательного отношения детей друг к другу и взаимодействия детей друг с другом в разных видах деятельности;</a:t>
          </a:r>
          <a:endParaRPr lang="ru-RU" sz="1700" dirty="0"/>
        </a:p>
      </dgm:t>
    </dgm:pt>
    <dgm:pt modelId="{26723CB2-AD50-4A1A-8A4A-DF39A629F796}" type="parTrans" cxnId="{F61F8352-5180-4951-B85B-4CD726926572}">
      <dgm:prSet/>
      <dgm:spPr/>
      <dgm:t>
        <a:bodyPr/>
        <a:lstStyle/>
        <a:p>
          <a:endParaRPr lang="ru-RU"/>
        </a:p>
      </dgm:t>
    </dgm:pt>
    <dgm:pt modelId="{E33ACB6E-FB8D-44DC-83F3-6592395287F5}" type="sibTrans" cxnId="{F61F8352-5180-4951-B85B-4CD726926572}">
      <dgm:prSet/>
      <dgm:spPr/>
      <dgm:t>
        <a:bodyPr/>
        <a:lstStyle/>
        <a:p>
          <a:endParaRPr lang="ru-RU"/>
        </a:p>
      </dgm:t>
    </dgm:pt>
    <dgm:pt modelId="{0920F2FF-4D1C-4B4C-BF1E-19B549837CD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5) поддержка инициативы и самостоятельности детей в специфических для них видах деятельности;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CC226375-FDCE-4610-855A-1AF502DC8255}" type="parTrans" cxnId="{ADD4216A-4CDF-4A03-8B18-91A5D8CD784F}">
      <dgm:prSet/>
      <dgm:spPr/>
      <dgm:t>
        <a:bodyPr/>
        <a:lstStyle/>
        <a:p>
          <a:endParaRPr lang="ru-RU"/>
        </a:p>
      </dgm:t>
    </dgm:pt>
    <dgm:pt modelId="{B3EF16A0-5276-43A8-B7A7-6C48809DEDA3}" type="sibTrans" cxnId="{ADD4216A-4CDF-4A03-8B18-91A5D8CD784F}">
      <dgm:prSet/>
      <dgm:spPr/>
      <dgm:t>
        <a:bodyPr/>
        <a:lstStyle/>
        <a:p>
          <a:endParaRPr lang="ru-RU"/>
        </a:p>
      </dgm:t>
    </dgm:pt>
    <dgm:pt modelId="{32780498-47E3-4EC5-B73D-686A905BF74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6) возможность выбора детьми материалов, видов активности, участников совместной деятельности и общения;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176D9278-FEFC-4573-959C-A6977E5045D0}" type="parTrans" cxnId="{4A79F8D9-F1D9-425F-BD2A-6607168B4A9B}">
      <dgm:prSet/>
      <dgm:spPr/>
      <dgm:t>
        <a:bodyPr/>
        <a:lstStyle/>
        <a:p>
          <a:endParaRPr lang="ru-RU"/>
        </a:p>
      </dgm:t>
    </dgm:pt>
    <dgm:pt modelId="{198D6E73-58A6-483C-9686-37273BDA6CA2}" type="sibTrans" cxnId="{4A79F8D9-F1D9-425F-BD2A-6607168B4A9B}">
      <dgm:prSet/>
      <dgm:spPr/>
      <dgm:t>
        <a:bodyPr/>
        <a:lstStyle/>
        <a:p>
          <a:endParaRPr lang="ru-RU"/>
        </a:p>
      </dgm:t>
    </dgm:pt>
    <dgm:pt modelId="{C45EB83B-8DA0-4281-BEB9-2DDFAF031E94}" type="pres">
      <dgm:prSet presAssocID="{A1A2F8BF-6373-4E62-A9D1-EDB4B44D759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5611528-CEE5-47E5-89B6-A30F78218A11}" type="pres">
      <dgm:prSet presAssocID="{FCF3E610-09F4-4335-B8D5-D7797328489A}" presName="thickLine" presStyleLbl="alignNode1" presStyleIdx="0" presStyleCnt="1" custLinFactNeighborX="2196" custLinFactNeighborY="-49"/>
      <dgm:spPr/>
    </dgm:pt>
    <dgm:pt modelId="{3DDD5F1D-1D1E-4B01-8F70-F54340286701}" type="pres">
      <dgm:prSet presAssocID="{FCF3E610-09F4-4335-B8D5-D7797328489A}" presName="horz1" presStyleCnt="0"/>
      <dgm:spPr/>
    </dgm:pt>
    <dgm:pt modelId="{4504B9B7-7DEB-40AA-B855-8646885F2BE3}" type="pres">
      <dgm:prSet presAssocID="{FCF3E610-09F4-4335-B8D5-D7797328489A}" presName="tx1" presStyleLbl="revTx" presStyleIdx="0" presStyleCnt="4"/>
      <dgm:spPr/>
      <dgm:t>
        <a:bodyPr/>
        <a:lstStyle/>
        <a:p>
          <a:endParaRPr lang="ru-RU"/>
        </a:p>
      </dgm:t>
    </dgm:pt>
    <dgm:pt modelId="{304DED3B-0BB9-48F0-BC55-C10BC4FFADFA}" type="pres">
      <dgm:prSet presAssocID="{FCF3E610-09F4-4335-B8D5-D7797328489A}" presName="vert1" presStyleCnt="0"/>
      <dgm:spPr/>
    </dgm:pt>
    <dgm:pt modelId="{0E89B7BB-88DE-4423-911F-B86B711860F0}" type="pres">
      <dgm:prSet presAssocID="{E5F68FA3-8EE4-4627-8D85-933DD18ED13D}" presName="vertSpace2a" presStyleCnt="0"/>
      <dgm:spPr/>
    </dgm:pt>
    <dgm:pt modelId="{27CD590D-DBCD-44DE-9AB8-07D63A4D6DCC}" type="pres">
      <dgm:prSet presAssocID="{E5F68FA3-8EE4-4627-8D85-933DD18ED13D}" presName="horz2" presStyleCnt="0"/>
      <dgm:spPr/>
    </dgm:pt>
    <dgm:pt modelId="{DD70636B-877C-4FF3-AC85-5F970BFA82EA}" type="pres">
      <dgm:prSet presAssocID="{E5F68FA3-8EE4-4627-8D85-933DD18ED13D}" presName="horzSpace2" presStyleCnt="0"/>
      <dgm:spPr/>
    </dgm:pt>
    <dgm:pt modelId="{22F7E8E6-BA63-4B66-B74C-EF1A1E0F7623}" type="pres">
      <dgm:prSet presAssocID="{E5F68FA3-8EE4-4627-8D85-933DD18ED13D}" presName="tx2" presStyleLbl="revTx" presStyleIdx="1" presStyleCnt="4" custLinFactNeighborX="-3102" custLinFactNeighborY="-10465"/>
      <dgm:spPr/>
      <dgm:t>
        <a:bodyPr/>
        <a:lstStyle/>
        <a:p>
          <a:endParaRPr lang="ru-RU"/>
        </a:p>
      </dgm:t>
    </dgm:pt>
    <dgm:pt modelId="{7C02DC65-DC09-4CEE-B560-2F9297F9116C}" type="pres">
      <dgm:prSet presAssocID="{E5F68FA3-8EE4-4627-8D85-933DD18ED13D}" presName="vert2" presStyleCnt="0"/>
      <dgm:spPr/>
    </dgm:pt>
    <dgm:pt modelId="{D4C5DF92-0FE4-460E-9A8E-E9720BF93FBC}" type="pres">
      <dgm:prSet presAssocID="{E5F68FA3-8EE4-4627-8D85-933DD18ED13D}" presName="thinLine2b" presStyleLbl="callout" presStyleIdx="0" presStyleCnt="3" custLinFactY="-700000" custLinFactNeighborX="-165" custLinFactNeighborY="-765104"/>
      <dgm:spPr/>
    </dgm:pt>
    <dgm:pt modelId="{6188AC82-4202-4DE3-B525-0375DECC0C5A}" type="pres">
      <dgm:prSet presAssocID="{E5F68FA3-8EE4-4627-8D85-933DD18ED13D}" presName="vertSpace2b" presStyleCnt="0"/>
      <dgm:spPr/>
    </dgm:pt>
    <dgm:pt modelId="{1A6D75C6-723F-401E-8517-8FC98788A5FC}" type="pres">
      <dgm:prSet presAssocID="{0920F2FF-4D1C-4B4C-BF1E-19B549837CD5}" presName="horz2" presStyleCnt="0"/>
      <dgm:spPr/>
    </dgm:pt>
    <dgm:pt modelId="{FD5FDADD-3F55-4B40-9C56-BDA66DB5B1E6}" type="pres">
      <dgm:prSet presAssocID="{0920F2FF-4D1C-4B4C-BF1E-19B549837CD5}" presName="horzSpace2" presStyleCnt="0"/>
      <dgm:spPr/>
    </dgm:pt>
    <dgm:pt modelId="{4C789051-7FDD-419D-8BAF-4F30CE5935FF}" type="pres">
      <dgm:prSet presAssocID="{0920F2FF-4D1C-4B4C-BF1E-19B549837CD5}" presName="tx2" presStyleLbl="revTx" presStyleIdx="2" presStyleCnt="4" custScaleY="23044" custLinFactNeighborX="-1056" custLinFactNeighborY="-54038"/>
      <dgm:spPr/>
      <dgm:t>
        <a:bodyPr/>
        <a:lstStyle/>
        <a:p>
          <a:endParaRPr lang="ru-RU"/>
        </a:p>
      </dgm:t>
    </dgm:pt>
    <dgm:pt modelId="{B7AA838B-F0E8-4E8B-8E21-60C4F21F4F3C}" type="pres">
      <dgm:prSet presAssocID="{0920F2FF-4D1C-4B4C-BF1E-19B549837CD5}" presName="vert2" presStyleCnt="0"/>
      <dgm:spPr/>
    </dgm:pt>
    <dgm:pt modelId="{0C5A13C2-23DD-41D4-9474-E626F8E7224E}" type="pres">
      <dgm:prSet presAssocID="{0920F2FF-4D1C-4B4C-BF1E-19B549837CD5}" presName="thinLine2b" presStyleLbl="callout" presStyleIdx="1" presStyleCnt="3" custLinFactY="-414675" custLinFactNeighborX="839" custLinFactNeighborY="-500000"/>
      <dgm:spPr/>
    </dgm:pt>
    <dgm:pt modelId="{D76F4314-24F8-434E-826E-66ABA3E0E5FD}" type="pres">
      <dgm:prSet presAssocID="{0920F2FF-4D1C-4B4C-BF1E-19B549837CD5}" presName="vertSpace2b" presStyleCnt="0"/>
      <dgm:spPr/>
    </dgm:pt>
    <dgm:pt modelId="{6CF196C3-9138-4C63-AC6C-58F24E56D4C7}" type="pres">
      <dgm:prSet presAssocID="{32780498-47E3-4EC5-B73D-686A905BF741}" presName="horz2" presStyleCnt="0"/>
      <dgm:spPr/>
    </dgm:pt>
    <dgm:pt modelId="{A72156E5-531A-4907-B81F-40B409F5D9FD}" type="pres">
      <dgm:prSet presAssocID="{32780498-47E3-4EC5-B73D-686A905BF741}" presName="horzSpace2" presStyleCnt="0"/>
      <dgm:spPr/>
    </dgm:pt>
    <dgm:pt modelId="{D90FCDF9-FB7F-4C85-A93D-D569647C7D7F}" type="pres">
      <dgm:prSet presAssocID="{32780498-47E3-4EC5-B73D-686A905BF741}" presName="tx2" presStyleLbl="revTx" presStyleIdx="3" presStyleCnt="4" custScaleY="46673" custLinFactNeighborX="-1056" custLinFactNeighborY="-30316"/>
      <dgm:spPr/>
      <dgm:t>
        <a:bodyPr/>
        <a:lstStyle/>
        <a:p>
          <a:endParaRPr lang="ru-RU"/>
        </a:p>
      </dgm:t>
    </dgm:pt>
    <dgm:pt modelId="{85377FBE-BBA3-46E7-BBC8-805F06A130A0}" type="pres">
      <dgm:prSet presAssocID="{32780498-47E3-4EC5-B73D-686A905BF741}" presName="vert2" presStyleCnt="0"/>
      <dgm:spPr/>
    </dgm:pt>
    <dgm:pt modelId="{9E7ED60A-4662-487B-964A-D613579016A9}" type="pres">
      <dgm:prSet presAssocID="{32780498-47E3-4EC5-B73D-686A905BF741}" presName="thinLine2b" presStyleLbl="callout" presStyleIdx="2" presStyleCnt="3" custLinFactY="-306627" custLinFactNeighborX="0" custLinFactNeighborY="-400000"/>
      <dgm:spPr/>
    </dgm:pt>
    <dgm:pt modelId="{D9F9D0C2-688A-4F10-9CA9-B674ECC4D670}" type="pres">
      <dgm:prSet presAssocID="{32780498-47E3-4EC5-B73D-686A905BF741}" presName="vertSpace2b" presStyleCnt="0"/>
      <dgm:spPr/>
    </dgm:pt>
  </dgm:ptLst>
  <dgm:cxnLst>
    <dgm:cxn modelId="{E8B153C4-6E7E-47B1-9A01-245FA65AC7D7}" type="presOf" srcId="{32780498-47E3-4EC5-B73D-686A905BF741}" destId="{D90FCDF9-FB7F-4C85-A93D-D569647C7D7F}" srcOrd="0" destOrd="0" presId="urn:microsoft.com/office/officeart/2008/layout/LinedList"/>
    <dgm:cxn modelId="{4A79F8D9-F1D9-425F-BD2A-6607168B4A9B}" srcId="{FCF3E610-09F4-4335-B8D5-D7797328489A}" destId="{32780498-47E3-4EC5-B73D-686A905BF741}" srcOrd="2" destOrd="0" parTransId="{176D9278-FEFC-4573-959C-A6977E5045D0}" sibTransId="{198D6E73-58A6-483C-9686-37273BDA6CA2}"/>
    <dgm:cxn modelId="{ACCBDAE7-E2E7-4D0E-A961-2B30B1BD43D0}" type="presOf" srcId="{A1A2F8BF-6373-4E62-A9D1-EDB4B44D7590}" destId="{C45EB83B-8DA0-4281-BEB9-2DDFAF031E94}" srcOrd="0" destOrd="0" presId="urn:microsoft.com/office/officeart/2008/layout/LinedList"/>
    <dgm:cxn modelId="{9049F299-4A2D-480F-9A51-FB788E84CE22}" type="presOf" srcId="{FCF3E610-09F4-4335-B8D5-D7797328489A}" destId="{4504B9B7-7DEB-40AA-B855-8646885F2BE3}" srcOrd="0" destOrd="0" presId="urn:microsoft.com/office/officeart/2008/layout/LinedList"/>
    <dgm:cxn modelId="{ADD4216A-4CDF-4A03-8B18-91A5D8CD784F}" srcId="{FCF3E610-09F4-4335-B8D5-D7797328489A}" destId="{0920F2FF-4D1C-4B4C-BF1E-19B549837CD5}" srcOrd="1" destOrd="0" parTransId="{CC226375-FDCE-4610-855A-1AF502DC8255}" sibTransId="{B3EF16A0-5276-43A8-B7A7-6C48809DEDA3}"/>
    <dgm:cxn modelId="{F391DB98-5324-4CB5-8E3C-79DE3874762C}" type="presOf" srcId="{0920F2FF-4D1C-4B4C-BF1E-19B549837CD5}" destId="{4C789051-7FDD-419D-8BAF-4F30CE5935FF}" srcOrd="0" destOrd="0" presId="urn:microsoft.com/office/officeart/2008/layout/LinedList"/>
    <dgm:cxn modelId="{A6DC0C24-1817-4C4E-98F0-2EB950BC9940}" type="presOf" srcId="{E5F68FA3-8EE4-4627-8D85-933DD18ED13D}" destId="{22F7E8E6-BA63-4B66-B74C-EF1A1E0F7623}" srcOrd="0" destOrd="0" presId="urn:microsoft.com/office/officeart/2008/layout/LinedList"/>
    <dgm:cxn modelId="{F61F8352-5180-4951-B85B-4CD726926572}" srcId="{FCF3E610-09F4-4335-B8D5-D7797328489A}" destId="{E5F68FA3-8EE4-4627-8D85-933DD18ED13D}" srcOrd="0" destOrd="0" parTransId="{26723CB2-AD50-4A1A-8A4A-DF39A629F796}" sibTransId="{E33ACB6E-FB8D-44DC-83F3-6592395287F5}"/>
    <dgm:cxn modelId="{C5440EAA-41EB-4B19-85F3-D8C772673807}" srcId="{A1A2F8BF-6373-4E62-A9D1-EDB4B44D7590}" destId="{FCF3E610-09F4-4335-B8D5-D7797328489A}" srcOrd="0" destOrd="0" parTransId="{6D8ED690-B881-47FB-87A0-6B48C6E909ED}" sibTransId="{6C128643-2F5E-486D-83A7-352EF88867CF}"/>
    <dgm:cxn modelId="{7D5C4BA5-5BE2-466C-BF24-BF36500A208E}" type="presParOf" srcId="{C45EB83B-8DA0-4281-BEB9-2DDFAF031E94}" destId="{25611528-CEE5-47E5-89B6-A30F78218A11}" srcOrd="0" destOrd="0" presId="urn:microsoft.com/office/officeart/2008/layout/LinedList"/>
    <dgm:cxn modelId="{264493AB-620D-4CC4-903A-17B3249EDCBD}" type="presParOf" srcId="{C45EB83B-8DA0-4281-BEB9-2DDFAF031E94}" destId="{3DDD5F1D-1D1E-4B01-8F70-F54340286701}" srcOrd="1" destOrd="0" presId="urn:microsoft.com/office/officeart/2008/layout/LinedList"/>
    <dgm:cxn modelId="{527A0FEC-B360-4099-ABD3-C8EAD49038F2}" type="presParOf" srcId="{3DDD5F1D-1D1E-4B01-8F70-F54340286701}" destId="{4504B9B7-7DEB-40AA-B855-8646885F2BE3}" srcOrd="0" destOrd="0" presId="urn:microsoft.com/office/officeart/2008/layout/LinedList"/>
    <dgm:cxn modelId="{ED09C5EC-5491-432E-932B-F9253B157604}" type="presParOf" srcId="{3DDD5F1D-1D1E-4B01-8F70-F54340286701}" destId="{304DED3B-0BB9-48F0-BC55-C10BC4FFADFA}" srcOrd="1" destOrd="0" presId="urn:microsoft.com/office/officeart/2008/layout/LinedList"/>
    <dgm:cxn modelId="{232C252B-680F-4566-B73D-EA590C8B81DA}" type="presParOf" srcId="{304DED3B-0BB9-48F0-BC55-C10BC4FFADFA}" destId="{0E89B7BB-88DE-4423-911F-B86B711860F0}" srcOrd="0" destOrd="0" presId="urn:microsoft.com/office/officeart/2008/layout/LinedList"/>
    <dgm:cxn modelId="{E18F9463-8815-447C-81A4-D302C0D0E730}" type="presParOf" srcId="{304DED3B-0BB9-48F0-BC55-C10BC4FFADFA}" destId="{27CD590D-DBCD-44DE-9AB8-07D63A4D6DCC}" srcOrd="1" destOrd="0" presId="urn:microsoft.com/office/officeart/2008/layout/LinedList"/>
    <dgm:cxn modelId="{1AF52D81-1F1C-4534-A8B4-B7F3F7961C0B}" type="presParOf" srcId="{27CD590D-DBCD-44DE-9AB8-07D63A4D6DCC}" destId="{DD70636B-877C-4FF3-AC85-5F970BFA82EA}" srcOrd="0" destOrd="0" presId="urn:microsoft.com/office/officeart/2008/layout/LinedList"/>
    <dgm:cxn modelId="{FFA54383-C190-4BDD-8469-5773E49F075B}" type="presParOf" srcId="{27CD590D-DBCD-44DE-9AB8-07D63A4D6DCC}" destId="{22F7E8E6-BA63-4B66-B74C-EF1A1E0F7623}" srcOrd="1" destOrd="0" presId="urn:microsoft.com/office/officeart/2008/layout/LinedList"/>
    <dgm:cxn modelId="{C29D4CD7-FF20-4097-AD57-E7F86D87E440}" type="presParOf" srcId="{27CD590D-DBCD-44DE-9AB8-07D63A4D6DCC}" destId="{7C02DC65-DC09-4CEE-B560-2F9297F9116C}" srcOrd="2" destOrd="0" presId="urn:microsoft.com/office/officeart/2008/layout/LinedList"/>
    <dgm:cxn modelId="{44379409-FB3B-41CC-82C9-ECB2FF9BB92E}" type="presParOf" srcId="{304DED3B-0BB9-48F0-BC55-C10BC4FFADFA}" destId="{D4C5DF92-0FE4-460E-9A8E-E9720BF93FBC}" srcOrd="2" destOrd="0" presId="urn:microsoft.com/office/officeart/2008/layout/LinedList"/>
    <dgm:cxn modelId="{2C7EABFB-381F-4E2E-9692-8B445EBDAE10}" type="presParOf" srcId="{304DED3B-0BB9-48F0-BC55-C10BC4FFADFA}" destId="{6188AC82-4202-4DE3-B525-0375DECC0C5A}" srcOrd="3" destOrd="0" presId="urn:microsoft.com/office/officeart/2008/layout/LinedList"/>
    <dgm:cxn modelId="{99B103F6-4AFF-44FD-A6E3-CFDD8BFA040E}" type="presParOf" srcId="{304DED3B-0BB9-48F0-BC55-C10BC4FFADFA}" destId="{1A6D75C6-723F-401E-8517-8FC98788A5FC}" srcOrd="4" destOrd="0" presId="urn:microsoft.com/office/officeart/2008/layout/LinedList"/>
    <dgm:cxn modelId="{8DBBD57F-AD55-4F7E-847E-6FBD9CC6DEA1}" type="presParOf" srcId="{1A6D75C6-723F-401E-8517-8FC98788A5FC}" destId="{FD5FDADD-3F55-4B40-9C56-BDA66DB5B1E6}" srcOrd="0" destOrd="0" presId="urn:microsoft.com/office/officeart/2008/layout/LinedList"/>
    <dgm:cxn modelId="{6BC33AD2-F49E-494D-9DE1-DA66672102F6}" type="presParOf" srcId="{1A6D75C6-723F-401E-8517-8FC98788A5FC}" destId="{4C789051-7FDD-419D-8BAF-4F30CE5935FF}" srcOrd="1" destOrd="0" presId="urn:microsoft.com/office/officeart/2008/layout/LinedList"/>
    <dgm:cxn modelId="{A2713CA6-5903-4555-B672-265AE3B440FD}" type="presParOf" srcId="{1A6D75C6-723F-401E-8517-8FC98788A5FC}" destId="{B7AA838B-F0E8-4E8B-8E21-60C4F21F4F3C}" srcOrd="2" destOrd="0" presId="urn:microsoft.com/office/officeart/2008/layout/LinedList"/>
    <dgm:cxn modelId="{6079E083-CC21-4C05-8A79-6D382524F1DF}" type="presParOf" srcId="{304DED3B-0BB9-48F0-BC55-C10BC4FFADFA}" destId="{0C5A13C2-23DD-41D4-9474-E626F8E7224E}" srcOrd="5" destOrd="0" presId="urn:microsoft.com/office/officeart/2008/layout/LinedList"/>
    <dgm:cxn modelId="{E575AD70-E658-446F-843C-8BD47B263AC8}" type="presParOf" srcId="{304DED3B-0BB9-48F0-BC55-C10BC4FFADFA}" destId="{D76F4314-24F8-434E-826E-66ABA3E0E5FD}" srcOrd="6" destOrd="0" presId="urn:microsoft.com/office/officeart/2008/layout/LinedList"/>
    <dgm:cxn modelId="{3FA8860B-5F73-4AA7-AC27-A7A4B52518F0}" type="presParOf" srcId="{304DED3B-0BB9-48F0-BC55-C10BC4FFADFA}" destId="{6CF196C3-9138-4C63-AC6C-58F24E56D4C7}" srcOrd="7" destOrd="0" presId="urn:microsoft.com/office/officeart/2008/layout/LinedList"/>
    <dgm:cxn modelId="{449EB086-DE6B-4980-964A-E37ECFE7A6F9}" type="presParOf" srcId="{6CF196C3-9138-4C63-AC6C-58F24E56D4C7}" destId="{A72156E5-531A-4907-B81F-40B409F5D9FD}" srcOrd="0" destOrd="0" presId="urn:microsoft.com/office/officeart/2008/layout/LinedList"/>
    <dgm:cxn modelId="{D4FFFC84-8D50-44AE-A373-25828A5500BD}" type="presParOf" srcId="{6CF196C3-9138-4C63-AC6C-58F24E56D4C7}" destId="{D90FCDF9-FB7F-4C85-A93D-D569647C7D7F}" srcOrd="1" destOrd="0" presId="urn:microsoft.com/office/officeart/2008/layout/LinedList"/>
    <dgm:cxn modelId="{5331FCA4-EA88-47E7-8123-009AE1D5D9AC}" type="presParOf" srcId="{6CF196C3-9138-4C63-AC6C-58F24E56D4C7}" destId="{85377FBE-BBA3-46E7-BBC8-805F06A130A0}" srcOrd="2" destOrd="0" presId="urn:microsoft.com/office/officeart/2008/layout/LinedList"/>
    <dgm:cxn modelId="{CBE58895-9BB3-4405-B493-0AF436E9C526}" type="presParOf" srcId="{304DED3B-0BB9-48F0-BC55-C10BC4FFADFA}" destId="{9E7ED60A-4662-487B-964A-D613579016A9}" srcOrd="8" destOrd="0" presId="urn:microsoft.com/office/officeart/2008/layout/LinedList"/>
    <dgm:cxn modelId="{245CF232-972A-40CD-8840-BB0D10E02AC8}" type="presParOf" srcId="{304DED3B-0BB9-48F0-BC55-C10BC4FFADFA}" destId="{D9F9D0C2-688A-4F10-9CA9-B674ECC4D670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A2F8BF-6373-4E62-A9D1-EDB4B44D7590}" type="doc">
      <dgm:prSet loTypeId="urn:microsoft.com/office/officeart/2008/layout/LinedList" loCatId="list" qsTypeId="urn:microsoft.com/office/officeart/2005/8/quickstyle/simple5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FCF3E610-09F4-4335-B8D5-D7797328489A}">
      <dgm:prSet phldrT="[Текст]" custT="1"/>
      <dgm:spPr/>
      <dgm:t>
        <a:bodyPr/>
        <a:lstStyle/>
        <a:p>
          <a:r>
            <a:rPr lang="ru-RU" sz="1800" dirty="0" smtClean="0"/>
            <a:t>3.2.1. Для успешной реализации Программы должны быть обеспечены следующие психолого-педагогические условия:</a:t>
          </a:r>
          <a:endParaRPr lang="ru-RU" sz="1800" dirty="0"/>
        </a:p>
      </dgm:t>
    </dgm:pt>
    <dgm:pt modelId="{6D8ED690-B881-47FB-87A0-6B48C6E909ED}" type="parTrans" cxnId="{C5440EAA-41EB-4B19-85F3-D8C772673807}">
      <dgm:prSet/>
      <dgm:spPr/>
      <dgm:t>
        <a:bodyPr/>
        <a:lstStyle/>
        <a:p>
          <a:endParaRPr lang="ru-RU"/>
        </a:p>
      </dgm:t>
    </dgm:pt>
    <dgm:pt modelId="{6C128643-2F5E-486D-83A7-352EF88867CF}" type="sibTrans" cxnId="{C5440EAA-41EB-4B19-85F3-D8C772673807}">
      <dgm:prSet/>
      <dgm:spPr/>
      <dgm:t>
        <a:bodyPr/>
        <a:lstStyle/>
        <a:p>
          <a:endParaRPr lang="ru-RU"/>
        </a:p>
      </dgm:t>
    </dgm:pt>
    <dgm:pt modelId="{E5F68FA3-8EE4-4627-8D85-933DD18ED13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7) защита детей от всех форм физического и психического насилия</a:t>
          </a:r>
          <a:r>
            <a:rPr lang="ru-RU" sz="1800" baseline="30000" dirty="0" smtClean="0"/>
            <a:t>5</a:t>
          </a:r>
          <a:r>
            <a:rPr lang="ru-RU" sz="1800" dirty="0" smtClean="0"/>
            <a:t>;</a:t>
          </a:r>
        </a:p>
        <a:p>
          <a:pPr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dirty="0"/>
        </a:p>
      </dgm:t>
    </dgm:pt>
    <dgm:pt modelId="{26723CB2-AD50-4A1A-8A4A-DF39A629F796}" type="parTrans" cxnId="{F61F8352-5180-4951-B85B-4CD726926572}">
      <dgm:prSet/>
      <dgm:spPr/>
      <dgm:t>
        <a:bodyPr/>
        <a:lstStyle/>
        <a:p>
          <a:endParaRPr lang="ru-RU"/>
        </a:p>
      </dgm:t>
    </dgm:pt>
    <dgm:pt modelId="{E33ACB6E-FB8D-44DC-83F3-6592395287F5}" type="sibTrans" cxnId="{F61F8352-5180-4951-B85B-4CD726926572}">
      <dgm:prSet/>
      <dgm:spPr/>
      <dgm:t>
        <a:bodyPr/>
        <a:lstStyle/>
        <a:p>
          <a:endParaRPr lang="ru-RU"/>
        </a:p>
      </dgm:t>
    </dgm:pt>
    <dgm:pt modelId="{0920F2FF-4D1C-4B4C-BF1E-19B549837CD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8) поддержка родителей (законных представителей) в воспитании детей, охране и укреплении их здоровья, вовлечение семей непосредственно в образовательную деятельность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CC226375-FDCE-4610-855A-1AF502DC8255}" type="parTrans" cxnId="{ADD4216A-4CDF-4A03-8B18-91A5D8CD784F}">
      <dgm:prSet/>
      <dgm:spPr/>
      <dgm:t>
        <a:bodyPr/>
        <a:lstStyle/>
        <a:p>
          <a:endParaRPr lang="ru-RU"/>
        </a:p>
      </dgm:t>
    </dgm:pt>
    <dgm:pt modelId="{B3EF16A0-5276-43A8-B7A7-6C48809DEDA3}" type="sibTrans" cxnId="{ADD4216A-4CDF-4A03-8B18-91A5D8CD784F}">
      <dgm:prSet/>
      <dgm:spPr/>
      <dgm:t>
        <a:bodyPr/>
        <a:lstStyle/>
        <a:p>
          <a:endParaRPr lang="ru-RU"/>
        </a:p>
      </dgm:t>
    </dgm:pt>
    <dgm:pt modelId="{32780498-47E3-4EC5-B73D-686A905BF741}">
      <dgm:prSet phldrT="[Текст]" custT="1"/>
      <dgm:spPr/>
      <dgm:t>
        <a:bodyPr/>
        <a:lstStyle/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176D9278-FEFC-4573-959C-A6977E5045D0}" type="parTrans" cxnId="{4A79F8D9-F1D9-425F-BD2A-6607168B4A9B}">
      <dgm:prSet/>
      <dgm:spPr/>
      <dgm:t>
        <a:bodyPr/>
        <a:lstStyle/>
        <a:p>
          <a:endParaRPr lang="ru-RU"/>
        </a:p>
      </dgm:t>
    </dgm:pt>
    <dgm:pt modelId="{198D6E73-58A6-483C-9686-37273BDA6CA2}" type="sibTrans" cxnId="{4A79F8D9-F1D9-425F-BD2A-6607168B4A9B}">
      <dgm:prSet/>
      <dgm:spPr/>
      <dgm:t>
        <a:bodyPr/>
        <a:lstStyle/>
        <a:p>
          <a:endParaRPr lang="ru-RU"/>
        </a:p>
      </dgm:t>
    </dgm:pt>
    <dgm:pt modelId="{C45EB83B-8DA0-4281-BEB9-2DDFAF031E94}" type="pres">
      <dgm:prSet presAssocID="{A1A2F8BF-6373-4E62-A9D1-EDB4B44D759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5611528-CEE5-47E5-89B6-A30F78218A11}" type="pres">
      <dgm:prSet presAssocID="{FCF3E610-09F4-4335-B8D5-D7797328489A}" presName="thickLine" presStyleLbl="alignNode1" presStyleIdx="0" presStyleCnt="1" custLinFactNeighborX="2196" custLinFactNeighborY="-49"/>
      <dgm:spPr/>
    </dgm:pt>
    <dgm:pt modelId="{3DDD5F1D-1D1E-4B01-8F70-F54340286701}" type="pres">
      <dgm:prSet presAssocID="{FCF3E610-09F4-4335-B8D5-D7797328489A}" presName="horz1" presStyleCnt="0"/>
      <dgm:spPr/>
    </dgm:pt>
    <dgm:pt modelId="{4504B9B7-7DEB-40AA-B855-8646885F2BE3}" type="pres">
      <dgm:prSet presAssocID="{FCF3E610-09F4-4335-B8D5-D7797328489A}" presName="tx1" presStyleLbl="revTx" presStyleIdx="0" presStyleCnt="4"/>
      <dgm:spPr/>
      <dgm:t>
        <a:bodyPr/>
        <a:lstStyle/>
        <a:p>
          <a:endParaRPr lang="ru-RU"/>
        </a:p>
      </dgm:t>
    </dgm:pt>
    <dgm:pt modelId="{304DED3B-0BB9-48F0-BC55-C10BC4FFADFA}" type="pres">
      <dgm:prSet presAssocID="{FCF3E610-09F4-4335-B8D5-D7797328489A}" presName="vert1" presStyleCnt="0"/>
      <dgm:spPr/>
    </dgm:pt>
    <dgm:pt modelId="{0E89B7BB-88DE-4423-911F-B86B711860F0}" type="pres">
      <dgm:prSet presAssocID="{E5F68FA3-8EE4-4627-8D85-933DD18ED13D}" presName="vertSpace2a" presStyleCnt="0"/>
      <dgm:spPr/>
    </dgm:pt>
    <dgm:pt modelId="{27CD590D-DBCD-44DE-9AB8-07D63A4D6DCC}" type="pres">
      <dgm:prSet presAssocID="{E5F68FA3-8EE4-4627-8D85-933DD18ED13D}" presName="horz2" presStyleCnt="0"/>
      <dgm:spPr/>
    </dgm:pt>
    <dgm:pt modelId="{DD70636B-877C-4FF3-AC85-5F970BFA82EA}" type="pres">
      <dgm:prSet presAssocID="{E5F68FA3-8EE4-4627-8D85-933DD18ED13D}" presName="horzSpace2" presStyleCnt="0"/>
      <dgm:spPr/>
    </dgm:pt>
    <dgm:pt modelId="{22F7E8E6-BA63-4B66-B74C-EF1A1E0F7623}" type="pres">
      <dgm:prSet presAssocID="{E5F68FA3-8EE4-4627-8D85-933DD18ED13D}" presName="tx2" presStyleLbl="revTx" presStyleIdx="1" presStyleCnt="4" custLinFactNeighborX="-3102" custLinFactNeighborY="-10465"/>
      <dgm:spPr/>
      <dgm:t>
        <a:bodyPr/>
        <a:lstStyle/>
        <a:p>
          <a:endParaRPr lang="ru-RU"/>
        </a:p>
      </dgm:t>
    </dgm:pt>
    <dgm:pt modelId="{7C02DC65-DC09-4CEE-B560-2F9297F9116C}" type="pres">
      <dgm:prSet presAssocID="{E5F68FA3-8EE4-4627-8D85-933DD18ED13D}" presName="vert2" presStyleCnt="0"/>
      <dgm:spPr/>
    </dgm:pt>
    <dgm:pt modelId="{D4C5DF92-0FE4-460E-9A8E-E9720BF93FBC}" type="pres">
      <dgm:prSet presAssocID="{E5F68FA3-8EE4-4627-8D85-933DD18ED13D}" presName="thinLine2b" presStyleLbl="callout" presStyleIdx="0" presStyleCnt="3" custLinFactY="-700000" custLinFactNeighborX="-165" custLinFactNeighborY="-765104"/>
      <dgm:spPr/>
    </dgm:pt>
    <dgm:pt modelId="{6188AC82-4202-4DE3-B525-0375DECC0C5A}" type="pres">
      <dgm:prSet presAssocID="{E5F68FA3-8EE4-4627-8D85-933DD18ED13D}" presName="vertSpace2b" presStyleCnt="0"/>
      <dgm:spPr/>
    </dgm:pt>
    <dgm:pt modelId="{1A6D75C6-723F-401E-8517-8FC98788A5FC}" type="pres">
      <dgm:prSet presAssocID="{0920F2FF-4D1C-4B4C-BF1E-19B549837CD5}" presName="horz2" presStyleCnt="0"/>
      <dgm:spPr/>
    </dgm:pt>
    <dgm:pt modelId="{FD5FDADD-3F55-4B40-9C56-BDA66DB5B1E6}" type="pres">
      <dgm:prSet presAssocID="{0920F2FF-4D1C-4B4C-BF1E-19B549837CD5}" presName="horzSpace2" presStyleCnt="0"/>
      <dgm:spPr/>
    </dgm:pt>
    <dgm:pt modelId="{4C789051-7FDD-419D-8BAF-4F30CE5935FF}" type="pres">
      <dgm:prSet presAssocID="{0920F2FF-4D1C-4B4C-BF1E-19B549837CD5}" presName="tx2" presStyleLbl="revTx" presStyleIdx="2" presStyleCnt="4" custScaleY="23044" custLinFactNeighborX="-1056" custLinFactNeighborY="-54038"/>
      <dgm:spPr/>
      <dgm:t>
        <a:bodyPr/>
        <a:lstStyle/>
        <a:p>
          <a:endParaRPr lang="ru-RU"/>
        </a:p>
      </dgm:t>
    </dgm:pt>
    <dgm:pt modelId="{B7AA838B-F0E8-4E8B-8E21-60C4F21F4F3C}" type="pres">
      <dgm:prSet presAssocID="{0920F2FF-4D1C-4B4C-BF1E-19B549837CD5}" presName="vert2" presStyleCnt="0"/>
      <dgm:spPr/>
    </dgm:pt>
    <dgm:pt modelId="{0C5A13C2-23DD-41D4-9474-E626F8E7224E}" type="pres">
      <dgm:prSet presAssocID="{0920F2FF-4D1C-4B4C-BF1E-19B549837CD5}" presName="thinLine2b" presStyleLbl="callout" presStyleIdx="1" presStyleCnt="3" custLinFactY="258746" custLinFactNeighborX="375" custLinFactNeighborY="300000"/>
      <dgm:spPr/>
    </dgm:pt>
    <dgm:pt modelId="{D76F4314-24F8-434E-826E-66ABA3E0E5FD}" type="pres">
      <dgm:prSet presAssocID="{0920F2FF-4D1C-4B4C-BF1E-19B549837CD5}" presName="vertSpace2b" presStyleCnt="0"/>
      <dgm:spPr/>
    </dgm:pt>
    <dgm:pt modelId="{6CF196C3-9138-4C63-AC6C-58F24E56D4C7}" type="pres">
      <dgm:prSet presAssocID="{32780498-47E3-4EC5-B73D-686A905BF741}" presName="horz2" presStyleCnt="0"/>
      <dgm:spPr/>
    </dgm:pt>
    <dgm:pt modelId="{A72156E5-531A-4907-B81F-40B409F5D9FD}" type="pres">
      <dgm:prSet presAssocID="{32780498-47E3-4EC5-B73D-686A905BF741}" presName="horzSpace2" presStyleCnt="0"/>
      <dgm:spPr/>
    </dgm:pt>
    <dgm:pt modelId="{D90FCDF9-FB7F-4C85-A93D-D569647C7D7F}" type="pres">
      <dgm:prSet presAssocID="{32780498-47E3-4EC5-B73D-686A905BF741}" presName="tx2" presStyleLbl="revTx" presStyleIdx="3" presStyleCnt="4" custScaleY="46673" custLinFactNeighborX="-1056" custLinFactNeighborY="-30316"/>
      <dgm:spPr/>
      <dgm:t>
        <a:bodyPr/>
        <a:lstStyle/>
        <a:p>
          <a:endParaRPr lang="ru-RU"/>
        </a:p>
      </dgm:t>
    </dgm:pt>
    <dgm:pt modelId="{85377FBE-BBA3-46E7-BBC8-805F06A130A0}" type="pres">
      <dgm:prSet presAssocID="{32780498-47E3-4EC5-B73D-686A905BF741}" presName="vert2" presStyleCnt="0"/>
      <dgm:spPr/>
    </dgm:pt>
    <dgm:pt modelId="{9E7ED60A-4662-487B-964A-D613579016A9}" type="pres">
      <dgm:prSet presAssocID="{32780498-47E3-4EC5-B73D-686A905BF741}" presName="thinLine2b" presStyleLbl="callout" presStyleIdx="2" presStyleCnt="3" custLinFactY="-293506" custLinFactNeighborX="375" custLinFactNeighborY="-300000"/>
      <dgm:spPr/>
    </dgm:pt>
    <dgm:pt modelId="{D9F9D0C2-688A-4F10-9CA9-B674ECC4D670}" type="pres">
      <dgm:prSet presAssocID="{32780498-47E3-4EC5-B73D-686A905BF741}" presName="vertSpace2b" presStyleCnt="0"/>
      <dgm:spPr/>
    </dgm:pt>
  </dgm:ptLst>
  <dgm:cxnLst>
    <dgm:cxn modelId="{4A79F8D9-F1D9-425F-BD2A-6607168B4A9B}" srcId="{FCF3E610-09F4-4335-B8D5-D7797328489A}" destId="{32780498-47E3-4EC5-B73D-686A905BF741}" srcOrd="2" destOrd="0" parTransId="{176D9278-FEFC-4573-959C-A6977E5045D0}" sibTransId="{198D6E73-58A6-483C-9686-37273BDA6CA2}"/>
    <dgm:cxn modelId="{ADD4216A-4CDF-4A03-8B18-91A5D8CD784F}" srcId="{FCF3E610-09F4-4335-B8D5-D7797328489A}" destId="{0920F2FF-4D1C-4B4C-BF1E-19B549837CD5}" srcOrd="1" destOrd="0" parTransId="{CC226375-FDCE-4610-855A-1AF502DC8255}" sibTransId="{B3EF16A0-5276-43A8-B7A7-6C48809DEDA3}"/>
    <dgm:cxn modelId="{85244C99-9766-4BE7-957A-8B253E0A9389}" type="presOf" srcId="{0920F2FF-4D1C-4B4C-BF1E-19B549837CD5}" destId="{4C789051-7FDD-419D-8BAF-4F30CE5935FF}" srcOrd="0" destOrd="0" presId="urn:microsoft.com/office/officeart/2008/layout/LinedList"/>
    <dgm:cxn modelId="{51ABAF2D-D1FE-428D-AC41-5E841D04B254}" type="presOf" srcId="{E5F68FA3-8EE4-4627-8D85-933DD18ED13D}" destId="{22F7E8E6-BA63-4B66-B74C-EF1A1E0F7623}" srcOrd="0" destOrd="0" presId="urn:microsoft.com/office/officeart/2008/layout/LinedList"/>
    <dgm:cxn modelId="{AFCF3545-1E73-4598-BE6B-9811E55FAC01}" type="presOf" srcId="{A1A2F8BF-6373-4E62-A9D1-EDB4B44D7590}" destId="{C45EB83B-8DA0-4281-BEB9-2DDFAF031E94}" srcOrd="0" destOrd="0" presId="urn:microsoft.com/office/officeart/2008/layout/LinedList"/>
    <dgm:cxn modelId="{BDFC27BD-6D06-403B-B68F-9C991EB32113}" type="presOf" srcId="{FCF3E610-09F4-4335-B8D5-D7797328489A}" destId="{4504B9B7-7DEB-40AA-B855-8646885F2BE3}" srcOrd="0" destOrd="0" presId="urn:microsoft.com/office/officeart/2008/layout/LinedList"/>
    <dgm:cxn modelId="{EDDE7F8A-1097-46CB-B2B9-91589D4F23F4}" type="presOf" srcId="{32780498-47E3-4EC5-B73D-686A905BF741}" destId="{D90FCDF9-FB7F-4C85-A93D-D569647C7D7F}" srcOrd="0" destOrd="0" presId="urn:microsoft.com/office/officeart/2008/layout/LinedList"/>
    <dgm:cxn modelId="{F61F8352-5180-4951-B85B-4CD726926572}" srcId="{FCF3E610-09F4-4335-B8D5-D7797328489A}" destId="{E5F68FA3-8EE4-4627-8D85-933DD18ED13D}" srcOrd="0" destOrd="0" parTransId="{26723CB2-AD50-4A1A-8A4A-DF39A629F796}" sibTransId="{E33ACB6E-FB8D-44DC-83F3-6592395287F5}"/>
    <dgm:cxn modelId="{C5440EAA-41EB-4B19-85F3-D8C772673807}" srcId="{A1A2F8BF-6373-4E62-A9D1-EDB4B44D7590}" destId="{FCF3E610-09F4-4335-B8D5-D7797328489A}" srcOrd="0" destOrd="0" parTransId="{6D8ED690-B881-47FB-87A0-6B48C6E909ED}" sibTransId="{6C128643-2F5E-486D-83A7-352EF88867CF}"/>
    <dgm:cxn modelId="{38548731-DF11-4170-BDAF-0D743E43743D}" type="presParOf" srcId="{C45EB83B-8DA0-4281-BEB9-2DDFAF031E94}" destId="{25611528-CEE5-47E5-89B6-A30F78218A11}" srcOrd="0" destOrd="0" presId="urn:microsoft.com/office/officeart/2008/layout/LinedList"/>
    <dgm:cxn modelId="{7E594520-3DF0-42D6-9796-591A3C736F9D}" type="presParOf" srcId="{C45EB83B-8DA0-4281-BEB9-2DDFAF031E94}" destId="{3DDD5F1D-1D1E-4B01-8F70-F54340286701}" srcOrd="1" destOrd="0" presId="urn:microsoft.com/office/officeart/2008/layout/LinedList"/>
    <dgm:cxn modelId="{50AD697E-3674-441F-9EA4-72701D663665}" type="presParOf" srcId="{3DDD5F1D-1D1E-4B01-8F70-F54340286701}" destId="{4504B9B7-7DEB-40AA-B855-8646885F2BE3}" srcOrd="0" destOrd="0" presId="urn:microsoft.com/office/officeart/2008/layout/LinedList"/>
    <dgm:cxn modelId="{E2D74E93-D662-4249-A5DD-AF95B8A1D4CE}" type="presParOf" srcId="{3DDD5F1D-1D1E-4B01-8F70-F54340286701}" destId="{304DED3B-0BB9-48F0-BC55-C10BC4FFADFA}" srcOrd="1" destOrd="0" presId="urn:microsoft.com/office/officeart/2008/layout/LinedList"/>
    <dgm:cxn modelId="{BFCD623A-8B76-4E15-A878-9B686C473EC9}" type="presParOf" srcId="{304DED3B-0BB9-48F0-BC55-C10BC4FFADFA}" destId="{0E89B7BB-88DE-4423-911F-B86B711860F0}" srcOrd="0" destOrd="0" presId="urn:microsoft.com/office/officeart/2008/layout/LinedList"/>
    <dgm:cxn modelId="{8F93D48E-4684-4604-9A21-04485F574628}" type="presParOf" srcId="{304DED3B-0BB9-48F0-BC55-C10BC4FFADFA}" destId="{27CD590D-DBCD-44DE-9AB8-07D63A4D6DCC}" srcOrd="1" destOrd="0" presId="urn:microsoft.com/office/officeart/2008/layout/LinedList"/>
    <dgm:cxn modelId="{C996DEA1-7567-41E8-81D9-75177B903600}" type="presParOf" srcId="{27CD590D-DBCD-44DE-9AB8-07D63A4D6DCC}" destId="{DD70636B-877C-4FF3-AC85-5F970BFA82EA}" srcOrd="0" destOrd="0" presId="urn:microsoft.com/office/officeart/2008/layout/LinedList"/>
    <dgm:cxn modelId="{73DF6DD4-7C74-4A8D-9C69-6679CDC61684}" type="presParOf" srcId="{27CD590D-DBCD-44DE-9AB8-07D63A4D6DCC}" destId="{22F7E8E6-BA63-4B66-B74C-EF1A1E0F7623}" srcOrd="1" destOrd="0" presId="urn:microsoft.com/office/officeart/2008/layout/LinedList"/>
    <dgm:cxn modelId="{F71897E8-2B4A-42AB-A25F-4ACF23D9DBC9}" type="presParOf" srcId="{27CD590D-DBCD-44DE-9AB8-07D63A4D6DCC}" destId="{7C02DC65-DC09-4CEE-B560-2F9297F9116C}" srcOrd="2" destOrd="0" presId="urn:microsoft.com/office/officeart/2008/layout/LinedList"/>
    <dgm:cxn modelId="{C55B3E41-C62C-4D97-BD13-1FFCCE09E822}" type="presParOf" srcId="{304DED3B-0BB9-48F0-BC55-C10BC4FFADFA}" destId="{D4C5DF92-0FE4-460E-9A8E-E9720BF93FBC}" srcOrd="2" destOrd="0" presId="urn:microsoft.com/office/officeart/2008/layout/LinedList"/>
    <dgm:cxn modelId="{0A8A01A7-09B5-4853-BBEC-E9D9B78188A7}" type="presParOf" srcId="{304DED3B-0BB9-48F0-BC55-C10BC4FFADFA}" destId="{6188AC82-4202-4DE3-B525-0375DECC0C5A}" srcOrd="3" destOrd="0" presId="urn:microsoft.com/office/officeart/2008/layout/LinedList"/>
    <dgm:cxn modelId="{6F1ABCD5-09A5-4933-B51D-5B3FA21B96D2}" type="presParOf" srcId="{304DED3B-0BB9-48F0-BC55-C10BC4FFADFA}" destId="{1A6D75C6-723F-401E-8517-8FC98788A5FC}" srcOrd="4" destOrd="0" presId="urn:microsoft.com/office/officeart/2008/layout/LinedList"/>
    <dgm:cxn modelId="{1D36654F-EB43-4B62-87DE-17E77203BFF8}" type="presParOf" srcId="{1A6D75C6-723F-401E-8517-8FC98788A5FC}" destId="{FD5FDADD-3F55-4B40-9C56-BDA66DB5B1E6}" srcOrd="0" destOrd="0" presId="urn:microsoft.com/office/officeart/2008/layout/LinedList"/>
    <dgm:cxn modelId="{B5A22D65-88E2-4A87-8E4A-DD88BA1777A0}" type="presParOf" srcId="{1A6D75C6-723F-401E-8517-8FC98788A5FC}" destId="{4C789051-7FDD-419D-8BAF-4F30CE5935FF}" srcOrd="1" destOrd="0" presId="urn:microsoft.com/office/officeart/2008/layout/LinedList"/>
    <dgm:cxn modelId="{E584154B-8F13-49B0-88FD-3C2902CFDA62}" type="presParOf" srcId="{1A6D75C6-723F-401E-8517-8FC98788A5FC}" destId="{B7AA838B-F0E8-4E8B-8E21-60C4F21F4F3C}" srcOrd="2" destOrd="0" presId="urn:microsoft.com/office/officeart/2008/layout/LinedList"/>
    <dgm:cxn modelId="{825BD499-C951-4B5E-B914-EAE16E1224E8}" type="presParOf" srcId="{304DED3B-0BB9-48F0-BC55-C10BC4FFADFA}" destId="{0C5A13C2-23DD-41D4-9474-E626F8E7224E}" srcOrd="5" destOrd="0" presId="urn:microsoft.com/office/officeart/2008/layout/LinedList"/>
    <dgm:cxn modelId="{FDE3E5BE-0A61-4958-9206-61C663662536}" type="presParOf" srcId="{304DED3B-0BB9-48F0-BC55-C10BC4FFADFA}" destId="{D76F4314-24F8-434E-826E-66ABA3E0E5FD}" srcOrd="6" destOrd="0" presId="urn:microsoft.com/office/officeart/2008/layout/LinedList"/>
    <dgm:cxn modelId="{490EEEC6-32D3-4D72-BBED-D66E31A026A4}" type="presParOf" srcId="{304DED3B-0BB9-48F0-BC55-C10BC4FFADFA}" destId="{6CF196C3-9138-4C63-AC6C-58F24E56D4C7}" srcOrd="7" destOrd="0" presId="urn:microsoft.com/office/officeart/2008/layout/LinedList"/>
    <dgm:cxn modelId="{02FD76F3-78C7-4944-9228-7594C91DFF01}" type="presParOf" srcId="{6CF196C3-9138-4C63-AC6C-58F24E56D4C7}" destId="{A72156E5-531A-4907-B81F-40B409F5D9FD}" srcOrd="0" destOrd="0" presId="urn:microsoft.com/office/officeart/2008/layout/LinedList"/>
    <dgm:cxn modelId="{756B4D4D-594B-4266-B46F-02F7DD655144}" type="presParOf" srcId="{6CF196C3-9138-4C63-AC6C-58F24E56D4C7}" destId="{D90FCDF9-FB7F-4C85-A93D-D569647C7D7F}" srcOrd="1" destOrd="0" presId="urn:microsoft.com/office/officeart/2008/layout/LinedList"/>
    <dgm:cxn modelId="{7BFA1AD0-7A6A-424B-BAA4-4D6037CD49BF}" type="presParOf" srcId="{6CF196C3-9138-4C63-AC6C-58F24E56D4C7}" destId="{85377FBE-BBA3-46E7-BBC8-805F06A130A0}" srcOrd="2" destOrd="0" presId="urn:microsoft.com/office/officeart/2008/layout/LinedList"/>
    <dgm:cxn modelId="{9C61BC7F-3849-4CF2-A43D-767D72A61DDF}" type="presParOf" srcId="{304DED3B-0BB9-48F0-BC55-C10BC4FFADFA}" destId="{9E7ED60A-4662-487B-964A-D613579016A9}" srcOrd="8" destOrd="0" presId="urn:microsoft.com/office/officeart/2008/layout/LinedList"/>
    <dgm:cxn modelId="{9E3F2CB6-9B67-483F-8EFD-77501FEAC2C2}" type="presParOf" srcId="{304DED3B-0BB9-48F0-BC55-C10BC4FFADFA}" destId="{D9F9D0C2-688A-4F10-9CA9-B674ECC4D670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2532BE-7D02-4A4D-81F2-3AE4887C9A19}" type="doc">
      <dgm:prSet loTypeId="urn:microsoft.com/office/officeart/2005/8/layout/matrix1" loCatId="matrix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CA6B471D-1A9E-4B31-BF64-BCB07CB6B600}">
      <dgm:prSet/>
      <dgm:spPr>
        <a:solidFill>
          <a:schemeClr val="accent3">
            <a:lumMod val="60000"/>
            <a:lumOff val="40000"/>
          </a:schemeClr>
        </a:solidFill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pPr rtl="0"/>
          <a:r>
            <a:rPr lang="ru-RU" b="1" dirty="0" smtClean="0">
              <a:solidFill>
                <a:srgbClr val="003600"/>
              </a:solidFill>
            </a:rPr>
            <a:t>4.4. Настоящие требования являются ориентирами для:</a:t>
          </a:r>
          <a:endParaRPr lang="ru-RU" dirty="0">
            <a:solidFill>
              <a:srgbClr val="003600"/>
            </a:solidFill>
          </a:endParaRPr>
        </a:p>
      </dgm:t>
    </dgm:pt>
    <dgm:pt modelId="{60A26D0F-DC61-411D-ACC8-1AA1FB9D4F9A}" type="parTrans" cxnId="{649E2514-24DC-462D-BEE3-EC75C4C2BE0E}">
      <dgm:prSet/>
      <dgm:spPr/>
      <dgm:t>
        <a:bodyPr/>
        <a:lstStyle/>
        <a:p>
          <a:endParaRPr lang="ru-RU"/>
        </a:p>
      </dgm:t>
    </dgm:pt>
    <dgm:pt modelId="{A07D2B77-28D3-426B-B389-2D16A3E48203}" type="sibTrans" cxnId="{649E2514-24DC-462D-BEE3-EC75C4C2BE0E}">
      <dgm:prSet/>
      <dgm:spPr/>
      <dgm:t>
        <a:bodyPr/>
        <a:lstStyle/>
        <a:p>
          <a:endParaRPr lang="ru-RU"/>
        </a:p>
      </dgm:t>
    </dgm:pt>
    <dgm:pt modelId="{61FD04D3-C471-4E83-90F8-C8548CF18A72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6">
                  <a:lumMod val="50000"/>
                </a:schemeClr>
              </a:solidFill>
            </a:rPr>
            <a:t>а) построения образовательной политики на соответствующих уровнях с учетом целей дошкольного образования, общих для всего образовательного пространства Российской Федерации;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B94C3844-6B51-4A65-B1E5-F86AD15D2965}" type="parTrans" cxnId="{248B3F70-4487-43DA-BF12-319B3B29D263}">
      <dgm:prSet/>
      <dgm:spPr/>
      <dgm:t>
        <a:bodyPr/>
        <a:lstStyle/>
        <a:p>
          <a:endParaRPr lang="ru-RU"/>
        </a:p>
      </dgm:t>
    </dgm:pt>
    <dgm:pt modelId="{30BA13E6-831F-400C-A082-6B082E3BCF6E}" type="sibTrans" cxnId="{248B3F70-4487-43DA-BF12-319B3B29D263}">
      <dgm:prSet/>
      <dgm:spPr/>
      <dgm:t>
        <a:bodyPr/>
        <a:lstStyle/>
        <a:p>
          <a:endParaRPr lang="ru-RU"/>
        </a:p>
      </dgm:t>
    </dgm:pt>
    <dgm:pt modelId="{6071C511-4C54-4317-BC3C-017F507006BE}">
      <dgm:prSet/>
      <dgm:spPr/>
      <dgm:t>
        <a:bodyPr/>
        <a:lstStyle/>
        <a:p>
          <a:r>
            <a:rPr lang="ru-RU" b="1" dirty="0" smtClean="0">
              <a:solidFill>
                <a:schemeClr val="accent4">
                  <a:lumMod val="75000"/>
                </a:schemeClr>
              </a:solidFill>
            </a:rPr>
            <a:t>б) решения задач:</a:t>
          </a:r>
          <a:endParaRPr lang="ru-RU" dirty="0" smtClean="0">
            <a:solidFill>
              <a:schemeClr val="accent4">
                <a:lumMod val="75000"/>
              </a:schemeClr>
            </a:solidFill>
          </a:endParaRPr>
        </a:p>
        <a:p>
          <a:pPr rtl="0"/>
          <a:r>
            <a:rPr lang="ru-RU" b="1" dirty="0" smtClean="0">
              <a:solidFill>
                <a:schemeClr val="accent4">
                  <a:lumMod val="75000"/>
                </a:schemeClr>
              </a:solidFill>
            </a:rPr>
            <a:t>формирования Программы;</a:t>
          </a:r>
          <a:endParaRPr lang="ru-RU" dirty="0" smtClean="0">
            <a:solidFill>
              <a:schemeClr val="accent4">
                <a:lumMod val="75000"/>
              </a:schemeClr>
            </a:solidFill>
          </a:endParaRPr>
        </a:p>
        <a:p>
          <a:pPr rtl="0"/>
          <a:r>
            <a:rPr lang="ru-RU" b="1" dirty="0" smtClean="0">
              <a:solidFill>
                <a:schemeClr val="accent4">
                  <a:lumMod val="75000"/>
                </a:schemeClr>
              </a:solidFill>
            </a:rPr>
            <a:t>анализа профессиональной деятельности;</a:t>
          </a:r>
          <a:endParaRPr lang="ru-RU" dirty="0" smtClean="0">
            <a:solidFill>
              <a:schemeClr val="accent4">
                <a:lumMod val="75000"/>
              </a:schemeClr>
            </a:solidFill>
          </a:endParaRPr>
        </a:p>
        <a:p>
          <a:pPr rtl="0"/>
          <a:r>
            <a:rPr lang="ru-RU" b="1" dirty="0" smtClean="0">
              <a:solidFill>
                <a:schemeClr val="accent4">
                  <a:lumMod val="75000"/>
                </a:schemeClr>
              </a:solidFill>
            </a:rPr>
            <a:t>взаимодействия с семьями;</a:t>
          </a:r>
          <a:endParaRPr lang="ru-RU" dirty="0">
            <a:solidFill>
              <a:schemeClr val="accent4">
                <a:lumMod val="75000"/>
              </a:schemeClr>
            </a:solidFill>
          </a:endParaRPr>
        </a:p>
      </dgm:t>
    </dgm:pt>
    <dgm:pt modelId="{717BA364-49D0-46D3-944A-2E23442961B9}" type="parTrans" cxnId="{663CED80-12A7-4C18-BB20-58988490FB51}">
      <dgm:prSet/>
      <dgm:spPr/>
      <dgm:t>
        <a:bodyPr/>
        <a:lstStyle/>
        <a:p>
          <a:endParaRPr lang="ru-RU"/>
        </a:p>
      </dgm:t>
    </dgm:pt>
    <dgm:pt modelId="{D698D24E-83E2-4082-A711-63B71492D1AC}" type="sibTrans" cxnId="{663CED80-12A7-4C18-BB20-58988490FB51}">
      <dgm:prSet/>
      <dgm:spPr/>
      <dgm:t>
        <a:bodyPr/>
        <a:lstStyle/>
        <a:p>
          <a:endParaRPr lang="ru-RU"/>
        </a:p>
      </dgm:t>
    </dgm:pt>
    <dgm:pt modelId="{38A253D8-96D8-402E-8D3B-4A4EAA970DA4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3">
                  <a:lumMod val="50000"/>
                </a:schemeClr>
              </a:solidFill>
            </a:rPr>
            <a:t>в) изучения характеристик образования детей в возрасте от 2 месяцев до 8 лет;</a:t>
          </a:r>
          <a:endParaRPr lang="ru-RU" dirty="0">
            <a:solidFill>
              <a:schemeClr val="accent3">
                <a:lumMod val="50000"/>
              </a:schemeClr>
            </a:solidFill>
          </a:endParaRPr>
        </a:p>
      </dgm:t>
    </dgm:pt>
    <dgm:pt modelId="{F815E909-0E10-489E-9BED-16992C65AF29}" type="parTrans" cxnId="{1FBCC510-5FBC-4013-A104-5E1C6DD65CF1}">
      <dgm:prSet/>
      <dgm:spPr/>
      <dgm:t>
        <a:bodyPr/>
        <a:lstStyle/>
        <a:p>
          <a:endParaRPr lang="ru-RU"/>
        </a:p>
      </dgm:t>
    </dgm:pt>
    <dgm:pt modelId="{D28BAC3B-F018-47F1-AE1B-9B374D9F2EF8}" type="sibTrans" cxnId="{1FBCC510-5FBC-4013-A104-5E1C6DD65CF1}">
      <dgm:prSet/>
      <dgm:spPr/>
      <dgm:t>
        <a:bodyPr/>
        <a:lstStyle/>
        <a:p>
          <a:endParaRPr lang="ru-RU"/>
        </a:p>
      </dgm:t>
    </dgm:pt>
    <dgm:pt modelId="{14EE9E29-31BB-4441-829A-B8BB2D7DA6B8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г) информирования родителей (законных представителей) и общественности относительно целей дошкольного образования, общих для всего образовательного пространства Российской Федерации.</a:t>
          </a:r>
          <a:endParaRPr lang="ru-RU" dirty="0">
            <a:solidFill>
              <a:schemeClr val="accent2">
                <a:lumMod val="75000"/>
              </a:schemeClr>
            </a:solidFill>
          </a:endParaRPr>
        </a:p>
      </dgm:t>
    </dgm:pt>
    <dgm:pt modelId="{C08D19FE-9668-43B1-83C4-E25D6F78053A}" type="parTrans" cxnId="{9414B2F3-3B1E-47A3-8C72-C523B80335BC}">
      <dgm:prSet/>
      <dgm:spPr/>
      <dgm:t>
        <a:bodyPr/>
        <a:lstStyle/>
        <a:p>
          <a:endParaRPr lang="ru-RU"/>
        </a:p>
      </dgm:t>
    </dgm:pt>
    <dgm:pt modelId="{94542EA2-87A1-4A05-9876-51A8A60C8AB9}" type="sibTrans" cxnId="{9414B2F3-3B1E-47A3-8C72-C523B80335BC}">
      <dgm:prSet/>
      <dgm:spPr/>
      <dgm:t>
        <a:bodyPr/>
        <a:lstStyle/>
        <a:p>
          <a:endParaRPr lang="ru-RU"/>
        </a:p>
      </dgm:t>
    </dgm:pt>
    <dgm:pt modelId="{86793D4E-A553-4FC0-9A2A-937D2B338DD1}" type="pres">
      <dgm:prSet presAssocID="{C52532BE-7D02-4A4D-81F2-3AE4887C9A1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71D1DB-A43F-4EED-97CF-6FBC8FCCF911}" type="pres">
      <dgm:prSet presAssocID="{C52532BE-7D02-4A4D-81F2-3AE4887C9A19}" presName="matrix" presStyleCnt="0"/>
      <dgm:spPr/>
    </dgm:pt>
    <dgm:pt modelId="{9ED3AFDA-6DC7-42BE-9B77-5FE2806DB7EB}" type="pres">
      <dgm:prSet presAssocID="{C52532BE-7D02-4A4D-81F2-3AE4887C9A19}" presName="tile1" presStyleLbl="node1" presStyleIdx="0" presStyleCnt="4"/>
      <dgm:spPr/>
      <dgm:t>
        <a:bodyPr/>
        <a:lstStyle/>
        <a:p>
          <a:endParaRPr lang="ru-RU"/>
        </a:p>
      </dgm:t>
    </dgm:pt>
    <dgm:pt modelId="{C33F427D-75FE-4D04-A514-55963E4A4FE1}" type="pres">
      <dgm:prSet presAssocID="{C52532BE-7D02-4A4D-81F2-3AE4887C9A1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F9503-0300-4B54-80DD-4C3DDA22B429}" type="pres">
      <dgm:prSet presAssocID="{C52532BE-7D02-4A4D-81F2-3AE4887C9A19}" presName="tile2" presStyleLbl="node1" presStyleIdx="1" presStyleCnt="4"/>
      <dgm:spPr/>
      <dgm:t>
        <a:bodyPr/>
        <a:lstStyle/>
        <a:p>
          <a:endParaRPr lang="ru-RU"/>
        </a:p>
      </dgm:t>
    </dgm:pt>
    <dgm:pt modelId="{3441A645-86E3-47CB-ABA0-C54128519347}" type="pres">
      <dgm:prSet presAssocID="{C52532BE-7D02-4A4D-81F2-3AE4887C9A1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BEF150-FCCF-44CE-A219-DF378F0AA141}" type="pres">
      <dgm:prSet presAssocID="{C52532BE-7D02-4A4D-81F2-3AE4887C9A19}" presName="tile3" presStyleLbl="node1" presStyleIdx="2" presStyleCnt="4"/>
      <dgm:spPr/>
      <dgm:t>
        <a:bodyPr/>
        <a:lstStyle/>
        <a:p>
          <a:endParaRPr lang="ru-RU"/>
        </a:p>
      </dgm:t>
    </dgm:pt>
    <dgm:pt modelId="{1C463BF2-08B3-4783-B3D5-EC32002008DA}" type="pres">
      <dgm:prSet presAssocID="{C52532BE-7D02-4A4D-81F2-3AE4887C9A1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DE271-2728-48F6-9F21-46DC4A6C58D0}" type="pres">
      <dgm:prSet presAssocID="{C52532BE-7D02-4A4D-81F2-3AE4887C9A19}" presName="tile4" presStyleLbl="node1" presStyleIdx="3" presStyleCnt="4"/>
      <dgm:spPr/>
      <dgm:t>
        <a:bodyPr/>
        <a:lstStyle/>
        <a:p>
          <a:endParaRPr lang="ru-RU"/>
        </a:p>
      </dgm:t>
    </dgm:pt>
    <dgm:pt modelId="{19023C3A-101A-42D2-A02B-ADA42B3EB036}" type="pres">
      <dgm:prSet presAssocID="{C52532BE-7D02-4A4D-81F2-3AE4887C9A1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E3F205-6835-44B7-A8F2-6B0A20DA8315}" type="pres">
      <dgm:prSet presAssocID="{C52532BE-7D02-4A4D-81F2-3AE4887C9A19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76D59B90-C09D-44FC-BC92-CB044879B899}" type="presOf" srcId="{61FD04D3-C471-4E83-90F8-C8548CF18A72}" destId="{9ED3AFDA-6DC7-42BE-9B77-5FE2806DB7EB}" srcOrd="0" destOrd="0" presId="urn:microsoft.com/office/officeart/2005/8/layout/matrix1"/>
    <dgm:cxn modelId="{5B89E8D8-6229-4E8D-A90A-8F68E7841A8E}" type="presOf" srcId="{14EE9E29-31BB-4441-829A-B8BB2D7DA6B8}" destId="{5F9DE271-2728-48F6-9F21-46DC4A6C58D0}" srcOrd="0" destOrd="0" presId="urn:microsoft.com/office/officeart/2005/8/layout/matrix1"/>
    <dgm:cxn modelId="{BF016737-09FE-4443-9921-5D8D353070E9}" type="presOf" srcId="{38A253D8-96D8-402E-8D3B-4A4EAA970DA4}" destId="{7CBEF150-FCCF-44CE-A219-DF378F0AA141}" srcOrd="0" destOrd="0" presId="urn:microsoft.com/office/officeart/2005/8/layout/matrix1"/>
    <dgm:cxn modelId="{4FC7D638-4A26-4C06-82AF-108C0BCF8F6A}" type="presOf" srcId="{38A253D8-96D8-402E-8D3B-4A4EAA970DA4}" destId="{1C463BF2-08B3-4783-B3D5-EC32002008DA}" srcOrd="1" destOrd="0" presId="urn:microsoft.com/office/officeart/2005/8/layout/matrix1"/>
    <dgm:cxn modelId="{B27B79EE-7FC7-459A-A8E4-884AEFB7CBF5}" type="presOf" srcId="{6071C511-4C54-4317-BC3C-017F507006BE}" destId="{3441A645-86E3-47CB-ABA0-C54128519347}" srcOrd="1" destOrd="0" presId="urn:microsoft.com/office/officeart/2005/8/layout/matrix1"/>
    <dgm:cxn modelId="{663CED80-12A7-4C18-BB20-58988490FB51}" srcId="{CA6B471D-1A9E-4B31-BF64-BCB07CB6B600}" destId="{6071C511-4C54-4317-BC3C-017F507006BE}" srcOrd="1" destOrd="0" parTransId="{717BA364-49D0-46D3-944A-2E23442961B9}" sibTransId="{D698D24E-83E2-4082-A711-63B71492D1AC}"/>
    <dgm:cxn modelId="{D162F474-5855-404A-9B72-5AD357ED0AA7}" type="presOf" srcId="{61FD04D3-C471-4E83-90F8-C8548CF18A72}" destId="{C33F427D-75FE-4D04-A514-55963E4A4FE1}" srcOrd="1" destOrd="0" presId="urn:microsoft.com/office/officeart/2005/8/layout/matrix1"/>
    <dgm:cxn modelId="{A8DF1B66-A741-4945-A206-EF964719F5C6}" type="presOf" srcId="{14EE9E29-31BB-4441-829A-B8BB2D7DA6B8}" destId="{19023C3A-101A-42D2-A02B-ADA42B3EB036}" srcOrd="1" destOrd="0" presId="urn:microsoft.com/office/officeart/2005/8/layout/matrix1"/>
    <dgm:cxn modelId="{9414B2F3-3B1E-47A3-8C72-C523B80335BC}" srcId="{CA6B471D-1A9E-4B31-BF64-BCB07CB6B600}" destId="{14EE9E29-31BB-4441-829A-B8BB2D7DA6B8}" srcOrd="3" destOrd="0" parTransId="{C08D19FE-9668-43B1-83C4-E25D6F78053A}" sibTransId="{94542EA2-87A1-4A05-9876-51A8A60C8AB9}"/>
    <dgm:cxn modelId="{649E2514-24DC-462D-BEE3-EC75C4C2BE0E}" srcId="{C52532BE-7D02-4A4D-81F2-3AE4887C9A19}" destId="{CA6B471D-1A9E-4B31-BF64-BCB07CB6B600}" srcOrd="0" destOrd="0" parTransId="{60A26D0F-DC61-411D-ACC8-1AA1FB9D4F9A}" sibTransId="{A07D2B77-28D3-426B-B389-2D16A3E48203}"/>
    <dgm:cxn modelId="{6822C4B5-63BA-4243-9CA8-09012F5CE6B0}" type="presOf" srcId="{C52532BE-7D02-4A4D-81F2-3AE4887C9A19}" destId="{86793D4E-A553-4FC0-9A2A-937D2B338DD1}" srcOrd="0" destOrd="0" presId="urn:microsoft.com/office/officeart/2005/8/layout/matrix1"/>
    <dgm:cxn modelId="{248B3F70-4487-43DA-BF12-319B3B29D263}" srcId="{CA6B471D-1A9E-4B31-BF64-BCB07CB6B600}" destId="{61FD04D3-C471-4E83-90F8-C8548CF18A72}" srcOrd="0" destOrd="0" parTransId="{B94C3844-6B51-4A65-B1E5-F86AD15D2965}" sibTransId="{30BA13E6-831F-400C-A082-6B082E3BCF6E}"/>
    <dgm:cxn modelId="{1FBCC510-5FBC-4013-A104-5E1C6DD65CF1}" srcId="{CA6B471D-1A9E-4B31-BF64-BCB07CB6B600}" destId="{38A253D8-96D8-402E-8D3B-4A4EAA970DA4}" srcOrd="2" destOrd="0" parTransId="{F815E909-0E10-489E-9BED-16992C65AF29}" sibTransId="{D28BAC3B-F018-47F1-AE1B-9B374D9F2EF8}"/>
    <dgm:cxn modelId="{527EC7CD-1491-42E9-A300-879F36FFF8FA}" type="presOf" srcId="{CA6B471D-1A9E-4B31-BF64-BCB07CB6B600}" destId="{26E3F205-6835-44B7-A8F2-6B0A20DA8315}" srcOrd="0" destOrd="0" presId="urn:microsoft.com/office/officeart/2005/8/layout/matrix1"/>
    <dgm:cxn modelId="{7B991A4F-F7D3-46F9-BD70-DEF32F1679B4}" type="presOf" srcId="{6071C511-4C54-4317-BC3C-017F507006BE}" destId="{EF2F9503-0300-4B54-80DD-4C3DDA22B429}" srcOrd="0" destOrd="0" presId="urn:microsoft.com/office/officeart/2005/8/layout/matrix1"/>
    <dgm:cxn modelId="{E9C7C031-AFA6-4EB4-93DE-353A3DCD8B24}" type="presParOf" srcId="{86793D4E-A553-4FC0-9A2A-937D2B338DD1}" destId="{E671D1DB-A43F-4EED-97CF-6FBC8FCCF911}" srcOrd="0" destOrd="0" presId="urn:microsoft.com/office/officeart/2005/8/layout/matrix1"/>
    <dgm:cxn modelId="{755A3741-A7E7-4ABF-82C3-BE364537B816}" type="presParOf" srcId="{E671D1DB-A43F-4EED-97CF-6FBC8FCCF911}" destId="{9ED3AFDA-6DC7-42BE-9B77-5FE2806DB7EB}" srcOrd="0" destOrd="0" presId="urn:microsoft.com/office/officeart/2005/8/layout/matrix1"/>
    <dgm:cxn modelId="{B80095F4-32BF-4D3A-AFBC-9EE24DA4B7E5}" type="presParOf" srcId="{E671D1DB-A43F-4EED-97CF-6FBC8FCCF911}" destId="{C33F427D-75FE-4D04-A514-55963E4A4FE1}" srcOrd="1" destOrd="0" presId="urn:microsoft.com/office/officeart/2005/8/layout/matrix1"/>
    <dgm:cxn modelId="{46AC9AB8-868F-42C7-A13A-8916B3C94549}" type="presParOf" srcId="{E671D1DB-A43F-4EED-97CF-6FBC8FCCF911}" destId="{EF2F9503-0300-4B54-80DD-4C3DDA22B429}" srcOrd="2" destOrd="0" presId="urn:microsoft.com/office/officeart/2005/8/layout/matrix1"/>
    <dgm:cxn modelId="{278071EB-7114-4202-86D9-8900C057F83D}" type="presParOf" srcId="{E671D1DB-A43F-4EED-97CF-6FBC8FCCF911}" destId="{3441A645-86E3-47CB-ABA0-C54128519347}" srcOrd="3" destOrd="0" presId="urn:microsoft.com/office/officeart/2005/8/layout/matrix1"/>
    <dgm:cxn modelId="{542950C8-EA70-4299-A664-21541D1FB924}" type="presParOf" srcId="{E671D1DB-A43F-4EED-97CF-6FBC8FCCF911}" destId="{7CBEF150-FCCF-44CE-A219-DF378F0AA141}" srcOrd="4" destOrd="0" presId="urn:microsoft.com/office/officeart/2005/8/layout/matrix1"/>
    <dgm:cxn modelId="{C0803CC0-4842-4B93-85B1-2971A806C24B}" type="presParOf" srcId="{E671D1DB-A43F-4EED-97CF-6FBC8FCCF911}" destId="{1C463BF2-08B3-4783-B3D5-EC32002008DA}" srcOrd="5" destOrd="0" presId="urn:microsoft.com/office/officeart/2005/8/layout/matrix1"/>
    <dgm:cxn modelId="{B2704766-A680-46E4-996B-BC4E1A56F203}" type="presParOf" srcId="{E671D1DB-A43F-4EED-97CF-6FBC8FCCF911}" destId="{5F9DE271-2728-48F6-9F21-46DC4A6C58D0}" srcOrd="6" destOrd="0" presId="urn:microsoft.com/office/officeart/2005/8/layout/matrix1"/>
    <dgm:cxn modelId="{27F21FA2-ACDD-43E9-B283-DF499E963EA9}" type="presParOf" srcId="{E671D1DB-A43F-4EED-97CF-6FBC8FCCF911}" destId="{19023C3A-101A-42D2-A02B-ADA42B3EB036}" srcOrd="7" destOrd="0" presId="urn:microsoft.com/office/officeart/2005/8/layout/matrix1"/>
    <dgm:cxn modelId="{FADDF61B-041D-4F0F-837C-286953DB0240}" type="presParOf" srcId="{86793D4E-A553-4FC0-9A2A-937D2B338DD1}" destId="{26E3F205-6835-44B7-A8F2-6B0A20DA831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47562" y="43359"/>
            <a:ext cx="5648623" cy="2201513"/>
          </a:xfrm>
        </p:spPr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стандарт 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</a:rPr>
              <a:t>дошкольного образования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558385" y="1631267"/>
            <a:ext cx="6511131" cy="955206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(Минобрнауки России) от 17 октября 2013 г. N 1155 г. Москва "Об утверждении федерального государственного образовательного стандарта дошкольного образования"</a:t>
            </a:r>
          </a:p>
          <a:p>
            <a:pPr algn="ctr"/>
            <a:endParaRPr lang="ru-RU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238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pPr marL="0" indent="722313"/>
            <a:r>
              <a:rPr lang="ru-RU" b="0" dirty="0"/>
              <a:t>1.7. Стандарт является основой для:</a:t>
            </a:r>
          </a:p>
          <a:p>
            <a:pPr marL="0" indent="354013"/>
            <a:r>
              <a:rPr lang="ru-RU" b="0" dirty="0"/>
              <a:t>1) разработки Программы;</a:t>
            </a:r>
          </a:p>
          <a:p>
            <a:pPr marL="0" indent="354013"/>
            <a:r>
              <a:rPr lang="ru-RU" b="0" dirty="0"/>
              <a:t>2) разработки вариативных примерных образовательных программ дошкольного образования (далее - примерные программы);</a:t>
            </a:r>
          </a:p>
          <a:p>
            <a:pPr marL="0" indent="354013"/>
            <a:r>
              <a:rPr lang="ru-RU" b="0" dirty="0"/>
              <a:t>3) разработки нормативов финансового обеспечения реализации Программы и нормативных затрат на оказание государственной (муниципальной) услуги в сфере дошкольного образования;</a:t>
            </a:r>
          </a:p>
          <a:p>
            <a:pPr marL="0" indent="354013"/>
            <a:r>
              <a:rPr lang="ru-RU" b="0" dirty="0"/>
              <a:t>4) объективной оценки соответствия образовательной деятельности Организации требованиям Стандарта;</a:t>
            </a:r>
          </a:p>
          <a:p>
            <a:pPr marL="0" indent="354013"/>
            <a:r>
              <a:rPr lang="ru-RU" b="0" dirty="0"/>
              <a:t>5) формирования содержания профессионального образования и дополнительного профессионального образования педагогических работников, а также проведения их аттестации;</a:t>
            </a:r>
          </a:p>
          <a:p>
            <a:pPr marL="0" indent="354013"/>
            <a:r>
              <a:rPr lang="ru-RU" b="0" dirty="0"/>
              <a:t>6) оказания помощи родителям (законным представителям) в воспитании детей, охране и укреплении их физического и психического здоровья, в развитии индивидуальных способностей и необходимой коррекции нарушений их развития.</a:t>
            </a:r>
          </a:p>
          <a:p>
            <a:pPr marL="0" indent="354013"/>
            <a:endParaRPr lang="ru-RU" b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/>
          <a:lstStyle/>
          <a:p>
            <a:pPr algn="ctr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rgbClr val="990033"/>
                </a:solidFill>
              </a:rPr>
              <a:t>I. Общие положения</a:t>
            </a:r>
            <a:r>
              <a:rPr lang="ru-RU" sz="1800" dirty="0">
                <a:solidFill>
                  <a:srgbClr val="990033"/>
                </a:solidFill>
              </a:rPr>
              <a:t/>
            </a:r>
            <a:br>
              <a:rPr lang="ru-RU" sz="1800" dirty="0">
                <a:solidFill>
                  <a:srgbClr val="990033"/>
                </a:solidFill>
              </a:rPr>
            </a:br>
            <a:endParaRPr lang="ru-RU" sz="18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585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14400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rgbClr val="990033"/>
                </a:solidFill>
              </a:rPr>
              <a:t>II</a:t>
            </a:r>
            <a:r>
              <a:rPr lang="ru-RU" sz="1400" b="1" dirty="0">
                <a:solidFill>
                  <a:srgbClr val="990033"/>
                </a:solidFill>
              </a:rPr>
              <a:t>. Требования к структуре образовательной программы дошкольного образования и ее объему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640960" cy="3816424"/>
          </a:xfrm>
        </p:spPr>
        <p:txBody>
          <a:bodyPr/>
          <a:lstStyle/>
          <a:p>
            <a:pPr marL="0" indent="354013">
              <a:lnSpc>
                <a:spcPct val="150000"/>
              </a:lnSpc>
            </a:pPr>
            <a:r>
              <a:rPr lang="ru-RU" sz="1200" b="0" dirty="0">
                <a:solidFill>
                  <a:srgbClr val="361B00"/>
                </a:solidFill>
              </a:rPr>
              <a:t>2.6. Содержание Программы должно обеспечивать развитие личности, мотивации и способностей детей в различных видах деятельности и охватывать следующие структурные единицы, представляющие определенные направления развития и образования детей (далее - образовательные области):</a:t>
            </a:r>
          </a:p>
          <a:p>
            <a:pPr marL="0" indent="354013">
              <a:lnSpc>
                <a:spcPct val="150000"/>
              </a:lnSpc>
            </a:pPr>
            <a:endParaRPr lang="ru-RU" sz="1200" b="0" dirty="0"/>
          </a:p>
          <a:p>
            <a:pPr marL="0" indent="354013">
              <a:lnSpc>
                <a:spcPct val="150000"/>
              </a:lnSpc>
            </a:pPr>
            <a:endParaRPr lang="ru-RU" b="0" dirty="0"/>
          </a:p>
        </p:txBody>
      </p:sp>
      <p:sp>
        <p:nvSpPr>
          <p:cNvPr id="4" name="Овал 3"/>
          <p:cNvSpPr/>
          <p:nvPr/>
        </p:nvSpPr>
        <p:spPr>
          <a:xfrm>
            <a:off x="1115616" y="2019184"/>
            <a:ext cx="7272808" cy="504056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mtClean="0"/>
          </a:p>
          <a:p>
            <a:pPr algn="ctr"/>
            <a:r>
              <a:rPr lang="ru-RU" smtClean="0"/>
              <a:t>социально-коммуникативное </a:t>
            </a:r>
            <a:r>
              <a:rPr lang="ru-RU" dirty="0" smtClean="0"/>
              <a:t>развитие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115616" y="2528003"/>
            <a:ext cx="7416824" cy="575606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познавательное </a:t>
            </a:r>
            <a:r>
              <a:rPr lang="ru-RU" dirty="0" smtClean="0"/>
              <a:t>развитие 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139259" y="3755657"/>
            <a:ext cx="7416823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художественно-эстетическое </a:t>
            </a:r>
            <a:r>
              <a:rPr lang="ru-RU" dirty="0" smtClean="0"/>
              <a:t>развитие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162902" y="4463620"/>
            <a:ext cx="7369538" cy="50405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физическое развитие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1149927" y="3103609"/>
            <a:ext cx="7393180" cy="652048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речевое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развитие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428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перфолента 2"/>
          <p:cNvSpPr/>
          <p:nvPr/>
        </p:nvSpPr>
        <p:spPr>
          <a:xfrm>
            <a:off x="107504" y="0"/>
            <a:ext cx="8856984" cy="5157192"/>
          </a:xfrm>
          <a:prstGeom prst="flowChartPunchedTap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indent="1887538" algn="just"/>
            <a:r>
              <a:rPr lang="ru-RU" dirty="0" smtClean="0">
                <a:solidFill>
                  <a:srgbClr val="002060"/>
                </a:solidFill>
              </a:rPr>
              <a:t>Социально-коммуникативное </a:t>
            </a:r>
            <a:r>
              <a:rPr lang="ru-RU" dirty="0">
                <a:solidFill>
                  <a:srgbClr val="002060"/>
                </a:solidFill>
              </a:rPr>
              <a:t>развитие 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</a:t>
            </a:r>
            <a:r>
              <a:rPr lang="ru-RU" dirty="0" err="1">
                <a:solidFill>
                  <a:srgbClr val="002060"/>
                </a:solidFill>
              </a:rPr>
              <a:t>саморегуляции</a:t>
            </a:r>
            <a:r>
              <a:rPr lang="ru-RU" dirty="0">
                <a:solidFill>
                  <a:srgbClr val="002060"/>
                </a:solidFill>
              </a:rPr>
              <a:t>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591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107504" y="0"/>
            <a:ext cx="8856984" cy="5157192"/>
          </a:xfrm>
          <a:prstGeom prst="flowChartPunchedTape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1430338"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Познавательное развитие 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социокультурных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  </a:r>
          </a:p>
        </p:txBody>
      </p:sp>
    </p:spTree>
    <p:extLst>
      <p:ext uri="{BB962C8B-B14F-4D97-AF65-F5344CB8AC3E}">
        <p14:creationId xmlns:p14="http://schemas.microsoft.com/office/powerpoint/2010/main" val="1491091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251520" y="116632"/>
            <a:ext cx="8568952" cy="4968552"/>
          </a:xfrm>
          <a:prstGeom prst="flowChartPunched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2684463"/>
            <a:r>
              <a:rPr lang="ru-RU" sz="2000" dirty="0">
                <a:solidFill>
                  <a:srgbClr val="361B00"/>
                </a:solidFill>
              </a:rPr>
              <a:t>Речевое развитие включает 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</a:t>
            </a:r>
          </a:p>
        </p:txBody>
      </p:sp>
    </p:spTree>
    <p:extLst>
      <p:ext uri="{BB962C8B-B14F-4D97-AF65-F5344CB8AC3E}">
        <p14:creationId xmlns:p14="http://schemas.microsoft.com/office/powerpoint/2010/main" val="3304676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179512" y="188640"/>
            <a:ext cx="8712968" cy="4680520"/>
          </a:xfrm>
          <a:prstGeom prst="flowChartPunchedTap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990033"/>
                </a:solidFill>
              </a:rPr>
              <a:t>Художественно-эстетическое </a:t>
            </a:r>
            <a:r>
              <a:rPr lang="ru-RU" dirty="0">
                <a:solidFill>
                  <a:srgbClr val="990033"/>
                </a:solidFill>
              </a:rPr>
              <a:t>развитие 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др.).</a:t>
            </a:r>
          </a:p>
        </p:txBody>
      </p:sp>
    </p:spTree>
    <p:extLst>
      <p:ext uri="{BB962C8B-B14F-4D97-AF65-F5344CB8AC3E}">
        <p14:creationId xmlns:p14="http://schemas.microsoft.com/office/powerpoint/2010/main" val="3491005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251520" y="0"/>
            <a:ext cx="8712968" cy="5157192"/>
          </a:xfrm>
          <a:prstGeom prst="flowChartPunchedTap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/>
              <a:t>	</a:t>
            </a:r>
            <a:r>
              <a:rPr lang="ru-RU" dirty="0" smtClean="0"/>
              <a:t>				</a:t>
            </a:r>
            <a:r>
              <a:rPr lang="ru-RU" dirty="0" smtClean="0">
                <a:solidFill>
                  <a:srgbClr val="003600"/>
                </a:solidFill>
              </a:rPr>
              <a:t> Физическое </a:t>
            </a:r>
            <a:r>
              <a:rPr lang="ru-RU" dirty="0">
                <a:solidFill>
                  <a:srgbClr val="003600"/>
                </a:solidFill>
              </a:rPr>
              <a:t>развитие включает 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dirty="0" err="1">
                <a:solidFill>
                  <a:srgbClr val="003600"/>
                </a:solidFill>
              </a:rPr>
              <a:t>саморегуляции</a:t>
            </a:r>
            <a:r>
              <a:rPr lang="ru-RU" dirty="0">
                <a:solidFill>
                  <a:srgbClr val="003600"/>
                </a:solidFill>
              </a:rPr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</a:t>
            </a:r>
            <a:r>
              <a:rPr lang="ru-RU" dirty="0" smtClean="0">
                <a:solidFill>
                  <a:srgbClr val="003600"/>
                </a:solidFill>
              </a:rPr>
              <a:t>.). </a:t>
            </a:r>
            <a:endParaRPr lang="ru-RU" dirty="0">
              <a:solidFill>
                <a:srgbClr val="003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729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00808"/>
            <a:ext cx="7520940" cy="3579849"/>
          </a:xfrm>
        </p:spPr>
        <p:txBody>
          <a:bodyPr>
            <a:normAutofit/>
          </a:bodyPr>
          <a:lstStyle/>
          <a:p>
            <a:pPr marL="0" indent="722313" algn="just"/>
            <a:r>
              <a:rPr lang="ru-RU" sz="2400" b="0" dirty="0"/>
              <a:t>2.7. Конкретное содержание указанных образовательных областей зависит от возрастных и индивидуальных особенностей детей, определяется целями и задачами Программы и может реализовываться в различных видах деятельности (общении, игре, познавательно-исследовательской деятельности - как сквозных механизмах развития ребенка):</a:t>
            </a:r>
          </a:p>
          <a:p>
            <a:pPr marL="0" indent="722313" algn="just"/>
            <a:endParaRPr lang="ru-RU" sz="2400" b="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rgbClr val="990033"/>
                </a:solidFill>
              </a:rPr>
              <a:t>II</a:t>
            </a:r>
            <a:r>
              <a:rPr lang="ru-RU" sz="1400" b="1" dirty="0">
                <a:solidFill>
                  <a:srgbClr val="990033"/>
                </a:solidFill>
              </a:rPr>
              <a:t>. Требования к структуре образовательной программы дошкольного образования и ее объему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144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амять с прямым доступом 1"/>
          <p:cNvSpPr/>
          <p:nvPr/>
        </p:nvSpPr>
        <p:spPr>
          <a:xfrm>
            <a:off x="107504" y="764704"/>
            <a:ext cx="8712968" cy="3312368"/>
          </a:xfrm>
          <a:prstGeom prst="flowChartMagneticDrum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indent="265113"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 младенческом возрасте (2 месяца - 1 год) - непосредственное эмоциональное общение с взрослым, манипулирование с предметами и познавательно-исследовательские действия, восприятие музыки, детских песен и стихов, двигательная активность и тактильно-двигательные игры;</a:t>
            </a:r>
          </a:p>
        </p:txBody>
      </p:sp>
      <p:pic>
        <p:nvPicPr>
          <p:cNvPr id="1026" name="Picture 2" descr="http://img0.liveinternet.ru/images/attach/c/5/88/288/88288864_4497432_v_korzink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210" y="2132978"/>
            <a:ext cx="2162175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34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амять с прямым доступом 1"/>
          <p:cNvSpPr/>
          <p:nvPr/>
        </p:nvSpPr>
        <p:spPr>
          <a:xfrm>
            <a:off x="305410" y="332656"/>
            <a:ext cx="8838589" cy="4608512"/>
          </a:xfrm>
          <a:prstGeom prst="flowChartMagneticDrum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раннем возрасте (1 год - 3 года) - предметная деятельность и игры с составными и динамическими игрушками; экспериментирование с материалами и веществами (песок, вода, тесто и пр.), общение с взрослым и совместные игры со сверстниками под руководством взрослого, самообслуживание и действия с бытовыми предметами-орудиями (ложка, совок, лопатка и пр.), восприятие смысла музыки, сказок, стихов, рассматривание картинок, двигательная активность;</a:t>
            </a:r>
          </a:p>
        </p:txBody>
      </p:sp>
      <p:pic>
        <p:nvPicPr>
          <p:cNvPr id="2050" name="Picture 2" descr="http://img.beatrisa.ru/forums/monthly_11_2008/user27/post5899_img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67" r="17662"/>
          <a:stretch/>
        </p:blipFill>
        <p:spPr bwMode="auto">
          <a:xfrm>
            <a:off x="6660232" y="1484784"/>
            <a:ext cx="1961595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99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332656"/>
            <a:ext cx="7520940" cy="4347821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  Приказ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Министерства образования и науки Российской Федерации (</a:t>
            </a:r>
            <a:r>
              <a:rPr lang="ru-RU" sz="2400" dirty="0" err="1">
                <a:solidFill>
                  <a:schemeClr val="accent3">
                    <a:lumMod val="50000"/>
                  </a:schemeClr>
                </a:solidFill>
              </a:rPr>
              <a:t>Минобрнауки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России) </a:t>
            </a:r>
            <a:r>
              <a:rPr lang="ru-RU" sz="2400" dirty="0">
                <a:solidFill>
                  <a:srgbClr val="990033"/>
                </a:solidFill>
              </a:rPr>
              <a:t>от 17 октября 2013 г. N 1155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г. Москва "Об утверждении федерального государственного образовательного стандарта дошкольного образования"</a:t>
            </a:r>
          </a:p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Дата подписания: </a:t>
            </a:r>
            <a:r>
              <a:rPr lang="ru-RU" sz="2400" dirty="0">
                <a:solidFill>
                  <a:srgbClr val="990033"/>
                </a:solidFill>
              </a:rPr>
              <a:t>17.10.2013</a:t>
            </a:r>
          </a:p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Дата публикации: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rgbClr val="990033"/>
                </a:solidFill>
              </a:rPr>
              <a:t>25.11.2013 00:00</a:t>
            </a:r>
          </a:p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Зарегистрирован в Минюсте РФ </a:t>
            </a:r>
            <a:r>
              <a:rPr lang="ru-RU" sz="2400" dirty="0">
                <a:solidFill>
                  <a:srgbClr val="990033"/>
                </a:solidFill>
              </a:rPr>
              <a:t>14 ноября 2013 г.</a:t>
            </a:r>
          </a:p>
          <a:p>
            <a:r>
              <a:rPr lang="ru-RU" sz="2400" dirty="0">
                <a:solidFill>
                  <a:srgbClr val="990033"/>
                </a:solidFill>
              </a:rPr>
              <a:t>Регистрационный N 30384</a:t>
            </a:r>
          </a:p>
          <a:p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827584" y="332656"/>
            <a:ext cx="748883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8316416" y="332656"/>
            <a:ext cx="0" cy="42484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755576" y="4581128"/>
            <a:ext cx="75608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755576" y="332656"/>
            <a:ext cx="0" cy="42484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089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амять с прямым доступом 1"/>
          <p:cNvSpPr/>
          <p:nvPr/>
        </p:nvSpPr>
        <p:spPr>
          <a:xfrm>
            <a:off x="0" y="494411"/>
            <a:ext cx="9115420" cy="4464496"/>
          </a:xfrm>
          <a:prstGeom prst="flowChartMagneticDrum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rgbClr val="00B050"/>
                </a:solidFill>
              </a:rPr>
              <a:t>для детей дошкольного возраста (3 года - 8 лет) - ряд видов деятельности, таких как игровая, включая сюжетно-ролевую игру, игру с правилами и другие виды игры, коммуникативная (общение и взаимодействие со взрослыми и сверстниками), познавательно-исследовательская (исследования объектов окружающего мира и экспериментирования с ними), а также восприятие художественной литературы и фольклора, самообслуживание и элементарный бытовой труд (в помещении и на улице), конструирование из разного материала, включая конструкторы, модули, бумагу, природный и иной материал, изобразительная (рисование, лепка, аппликация), музыкальная (восприятие и понимание смысла музыкальных произведений, пение, музыкально-ритмические движения, игры на детских музыкальных инструментах) и двигательная (овладение основными движениями) формы активности ребенка.</a:t>
            </a:r>
          </a:p>
        </p:txBody>
      </p:sp>
      <p:pic>
        <p:nvPicPr>
          <p:cNvPr id="3074" name="Picture 2" descr="http://www.wiki.vladimir.i-edu.ru/images/7/73/63136665_5f8350820dd8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8" r="8103"/>
          <a:stretch/>
        </p:blipFill>
        <p:spPr bwMode="auto">
          <a:xfrm rot="18590457">
            <a:off x="5826530" y="1628800"/>
            <a:ext cx="328889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44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rgbClr val="990033"/>
                </a:solidFill>
              </a:rPr>
              <a:t>II</a:t>
            </a:r>
            <a:r>
              <a:rPr lang="ru-RU" sz="1400" b="1" dirty="0">
                <a:solidFill>
                  <a:srgbClr val="990033"/>
                </a:solidFill>
              </a:rPr>
              <a:t>. Требования к структуре образовательной программы дошкольного образования и ее объему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297575262"/>
              </p:ext>
            </p:extLst>
          </p:nvPr>
        </p:nvGraphicFramePr>
        <p:xfrm>
          <a:off x="395536" y="1052736"/>
          <a:ext cx="8280920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972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3912548"/>
          </a:xfrm>
        </p:spPr>
        <p:txBody>
          <a:bodyPr>
            <a:normAutofit/>
          </a:bodyPr>
          <a:lstStyle/>
          <a:p>
            <a:pPr marL="0" indent="722313" algn="just"/>
            <a:r>
              <a:rPr lang="ru-RU" sz="1800" b="0" dirty="0">
                <a:solidFill>
                  <a:srgbClr val="003600"/>
                </a:solidFill>
              </a:rPr>
              <a:t>2.9. Программа состоит из обязательной части и части, формируемой участниками образовательных отношений. Обе части являются взаимодополняющими и необходимыми с точки зрения реализации требований Стандарта.</a:t>
            </a:r>
          </a:p>
          <a:p>
            <a:pPr marL="0" indent="722313" algn="just"/>
            <a:r>
              <a:rPr lang="ru-RU" sz="1800" b="0" dirty="0">
                <a:solidFill>
                  <a:srgbClr val="003600"/>
                </a:solidFill>
              </a:rPr>
              <a:t>Обязательная часть Программы предполагает комплексность подхода, обеспечивая развитие детей во всех пяти взаимодополняющих образовательных областях (пункт 2.5 Стандарта).</a:t>
            </a:r>
          </a:p>
          <a:p>
            <a:pPr marL="0" indent="722313" algn="just"/>
            <a:r>
              <a:rPr lang="ru-RU" sz="1800" b="0" dirty="0">
                <a:solidFill>
                  <a:srgbClr val="003600"/>
                </a:solidFill>
              </a:rPr>
              <a:t>В части, формируемой участниками образовательных отношений, должны быть представлены выбранные и/или разработанные самостоятельно участниками образовательных отношений Программы, направленные на развитие детей в одной или нескольких образовательных областях, видах деятельности и/или культурных практиках (далее - парциальные образовательные программы), методики, формы организации образовательной работы.</a:t>
            </a:r>
          </a:p>
          <a:p>
            <a:endParaRPr lang="ru-RU" sz="18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rgbClr val="990033"/>
                </a:solidFill>
              </a:rPr>
              <a:t>II</a:t>
            </a:r>
            <a:r>
              <a:rPr lang="ru-RU" sz="1400" b="1" dirty="0">
                <a:solidFill>
                  <a:srgbClr val="990033"/>
                </a:solidFill>
              </a:rPr>
              <a:t>. Требования к структуре образовательной программы дошкольного образования и ее объему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04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721935"/>
              </p:ext>
            </p:extLst>
          </p:nvPr>
        </p:nvGraphicFramePr>
        <p:xfrm>
          <a:off x="822325" y="1100138"/>
          <a:ext cx="7566099" cy="3769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rgbClr val="990033"/>
                </a:solidFill>
              </a:rPr>
              <a:t>II</a:t>
            </a:r>
            <a:r>
              <a:rPr lang="ru-RU" sz="1400" b="1" dirty="0">
                <a:solidFill>
                  <a:srgbClr val="990033"/>
                </a:solidFill>
              </a:rPr>
              <a:t>. Требования к структуре образовательной программы дошкольного образования и ее объему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81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3.2. Требования к психолого-педагогическим условиям реализации основной образовательной программы дошкольного образования.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III. Требования к условиям реализации основной образовательной программы дошкольного образования</a:t>
            </a:r>
            <a:endParaRPr lang="ru-RU" sz="1400" dirty="0">
              <a:solidFill>
                <a:srgbClr val="990033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35878584"/>
              </p:ext>
            </p:extLst>
          </p:nvPr>
        </p:nvGraphicFramePr>
        <p:xfrm>
          <a:off x="107504" y="1772816"/>
          <a:ext cx="8856984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532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3.2. Требования к психолого-педагогическим условиям реализации основной образовательной программы дошкольного образования.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III. Требования к условиям реализации основной образовательной программы дошкольного образования</a:t>
            </a:r>
            <a:endParaRPr lang="ru-RU" sz="1400" dirty="0">
              <a:solidFill>
                <a:srgbClr val="990033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54686060"/>
              </p:ext>
            </p:extLst>
          </p:nvPr>
        </p:nvGraphicFramePr>
        <p:xfrm>
          <a:off x="179512" y="1988840"/>
          <a:ext cx="8964488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833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3.2. Требования к психолого-педагогическим условиям реализации основной образовательной программы дошкольного образования.</a:t>
            </a: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III. Требования к условиям реализации основной образовательной программы дошкольного образования</a:t>
            </a:r>
            <a:endParaRPr lang="ru-RU" sz="1400" dirty="0">
              <a:solidFill>
                <a:srgbClr val="990033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412782796"/>
              </p:ext>
            </p:extLst>
          </p:nvPr>
        </p:nvGraphicFramePr>
        <p:xfrm>
          <a:off x="152606" y="2204864"/>
          <a:ext cx="896448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63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24744"/>
            <a:ext cx="7520940" cy="3579849"/>
          </a:xfrm>
        </p:spPr>
        <p:txBody>
          <a:bodyPr>
            <a:normAutofit/>
          </a:bodyPr>
          <a:lstStyle/>
          <a:p>
            <a:pPr marL="0" indent="722313"/>
            <a:r>
              <a:rPr lang="ru-RU" sz="2000" b="0" dirty="0">
                <a:solidFill>
                  <a:schemeClr val="accent3">
                    <a:lumMod val="50000"/>
                  </a:schemeClr>
                </a:solidFill>
              </a:rPr>
              <a:t>3.2.9. Максимально допустимый объем образовательной нагрузки должен соответствовать санитарно-эпидемиологическим правилам и нормативам СанПиН 2.4.1.3049-13 "Санитарно-эпидемиологические требования к устройству, содержанию и организации режима работы дошкольных образовательных организаций", утвержденным постановлением Главного государственного санитарного врача Российской Федерации от 15 мая 2013 г. N 26 (зарегистрировано Министерством юстиции Российской Федерации 29 мая 2013 г., регистрационный N 28564).</a:t>
            </a:r>
          </a:p>
          <a:p>
            <a:pPr marL="0" indent="722313"/>
            <a:endParaRPr lang="ru-RU" sz="2000" b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III. Требования к условиям реализации основной образовательной программы дошкольного образования</a:t>
            </a:r>
            <a:endParaRPr lang="ru-RU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5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3984556"/>
          </a:xfrm>
        </p:spPr>
        <p:txBody>
          <a:bodyPr>
            <a:normAutofit lnSpcReduction="10000"/>
          </a:bodyPr>
          <a:lstStyle/>
          <a:p>
            <a:pPr marL="0" indent="722313"/>
            <a:r>
              <a:rPr lang="ru-RU" sz="2000" b="0" dirty="0">
                <a:solidFill>
                  <a:srgbClr val="003600"/>
                </a:solidFill>
              </a:rPr>
              <a:t>4.1. Требования Стандарта к результатам освоения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ребенка на этапе завершения уровня дошкольного образования. Специфика дошкольного детства (гибкость, пластичность развития ребенка, высокий разброс вариантов его развития, его непосредственность и непроизвольность), а также системные особенности дошкольного образования (необязательность уровня дошкольного образования в Российской Федерации, отсутствие возможности вменения ребенку какой-либо ответственности за результат) делают неправомерными требования от ребенка дошкольного возраста конкретных образовательных достижений и обусловливают необходимость определения результатов освоения образовательной программы в виде целевых ориентиров.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81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3579849"/>
          </a:xfrm>
        </p:spPr>
        <p:txBody>
          <a:bodyPr>
            <a:normAutofit/>
          </a:bodyPr>
          <a:lstStyle/>
          <a:p>
            <a:pPr marL="0" indent="722313" algn="just"/>
            <a:r>
              <a:rPr lang="ru-RU" sz="2400" b="0" dirty="0">
                <a:solidFill>
                  <a:srgbClr val="003600"/>
                </a:solidFill>
              </a:rPr>
              <a:t>4.3. Целевые ориентиры не подлежат непосредственной оценке, в том числе в виде педагогической диагностики (мониторинга), и не являются основанием для их формального сравнения с реальными достижениями детей. Они не являются основой объективной оценки соответствия установленным требованиям образовательной деятельности и подготовки детей</a:t>
            </a:r>
            <a:r>
              <a:rPr lang="ru-RU" sz="2400" b="0" baseline="30000" dirty="0">
                <a:solidFill>
                  <a:srgbClr val="003600"/>
                </a:solidFill>
              </a:rPr>
              <a:t>7</a:t>
            </a:r>
            <a:r>
              <a:rPr lang="ru-RU" sz="2400" b="0" dirty="0">
                <a:solidFill>
                  <a:srgbClr val="003600"/>
                </a:solidFill>
              </a:rPr>
              <a:t>. Освоение Программы не сопровождается проведением промежуточных аттестаций и итоговой аттестации воспитанников</a:t>
            </a:r>
            <a:r>
              <a:rPr lang="ru-RU" sz="2400" b="0" baseline="30000" dirty="0">
                <a:solidFill>
                  <a:srgbClr val="003600"/>
                </a:solidFill>
              </a:rPr>
              <a:t>8</a:t>
            </a:r>
            <a:r>
              <a:rPr lang="ru-RU" sz="2400" b="0" dirty="0">
                <a:solidFill>
                  <a:srgbClr val="003600"/>
                </a:solidFill>
              </a:rPr>
              <a:t>.</a:t>
            </a:r>
          </a:p>
          <a:p>
            <a:pPr marL="0" indent="722313"/>
            <a:endParaRPr lang="ru-RU" sz="2400" b="0" dirty="0">
              <a:solidFill>
                <a:srgbClr val="0036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73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9140000">
            <a:off x="-37444" y="840763"/>
            <a:ext cx="2903591" cy="910762"/>
          </a:xfrm>
        </p:spPr>
        <p:txBody>
          <a:bodyPr/>
          <a:lstStyle/>
          <a:p>
            <a:r>
              <a:rPr lang="ru-RU" b="1" dirty="0"/>
              <a:t>приказываю: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Шестиугольник 6"/>
          <p:cNvSpPr/>
          <p:nvPr/>
        </p:nvSpPr>
        <p:spPr>
          <a:xfrm>
            <a:off x="683568" y="1556792"/>
            <a:ext cx="2885891" cy="2232248"/>
          </a:xfrm>
          <a:prstGeom prst="hexag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1. Утвердить прилагаемый федеральный государственный образовательный стандарт дошкольного образования.</a:t>
            </a:r>
          </a:p>
          <a:p>
            <a:pPr algn="ctr"/>
            <a:endParaRPr lang="ru-RU" sz="1400" dirty="0"/>
          </a:p>
        </p:txBody>
      </p:sp>
      <p:sp>
        <p:nvSpPr>
          <p:cNvPr id="8" name="Шестиугольник 7"/>
          <p:cNvSpPr/>
          <p:nvPr/>
        </p:nvSpPr>
        <p:spPr>
          <a:xfrm>
            <a:off x="5292080" y="165999"/>
            <a:ext cx="2301526" cy="2018376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2. Признать утратившими силу приказы Министерства образования и науки Российской Федерации:</a:t>
            </a:r>
          </a:p>
          <a:p>
            <a:pPr algn="ctr"/>
            <a:endParaRPr lang="ru-RU" dirty="0"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921317" y="2492896"/>
            <a:ext cx="4536504" cy="1582024"/>
          </a:xfrm>
          <a:prstGeom prst="round2Diag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от </a:t>
            </a:r>
            <a:r>
              <a:rPr lang="ru-RU" sz="1400" dirty="0"/>
              <a:t>23 ноября 2009 г. N 655 "Об утверждении и введении в действие федеральных государственных требований к структуре основной общеобразовательной программы дошкольного образования" (зарегистрирован Министерством юстиции Российской Федерации 8 февраля 2010 г., регистрационный N 16299);</a:t>
            </a:r>
          </a:p>
          <a:p>
            <a:pPr algn="ctr"/>
            <a:endParaRPr lang="ru-RU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483768" y="4437112"/>
            <a:ext cx="4104456" cy="1728192"/>
          </a:xfrm>
          <a:prstGeom prst="round2DiagRect">
            <a:avLst/>
          </a:prstGeom>
          <a:solidFill>
            <a:schemeClr val="bg1"/>
          </a:solidFill>
          <a:ln>
            <a:solidFill>
              <a:srgbClr val="99003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от 20 июля 2011 г. N 2151 "Об утверждении федеральных государственных требований к условиям реализации основной общеобразовательной программы дошкольного образования" (зарегистрирован Министерством юстиции Российской Федерации 14 ноября 2011 г., регистрационный N 22303).</a:t>
            </a:r>
          </a:p>
          <a:p>
            <a:pPr algn="ctr"/>
            <a:endParaRPr lang="ru-RU" dirty="0"/>
          </a:p>
        </p:txBody>
      </p:sp>
      <p:sp>
        <p:nvSpPr>
          <p:cNvPr id="12" name="Шестиугольник 11"/>
          <p:cNvSpPr/>
          <p:nvPr/>
        </p:nvSpPr>
        <p:spPr>
          <a:xfrm>
            <a:off x="6985125" y="4581128"/>
            <a:ext cx="2158875" cy="1986269"/>
          </a:xfrm>
          <a:prstGeom prst="hexagon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3. Настоящий приказ вступает в силу с 1 января 2014 года.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414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7838206"/>
              </p:ext>
            </p:extLst>
          </p:nvPr>
        </p:nvGraphicFramePr>
        <p:xfrm>
          <a:off x="21664" y="1062682"/>
          <a:ext cx="9122336" cy="3785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44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64" y="1100628"/>
            <a:ext cx="9122336" cy="3579849"/>
          </a:xfrm>
        </p:spPr>
        <p:txBody>
          <a:bodyPr>
            <a:normAutofit/>
          </a:bodyPr>
          <a:lstStyle/>
          <a:p>
            <a:pPr marL="0" indent="722313" algn="just"/>
            <a:r>
              <a:rPr lang="ru-RU" b="0" dirty="0"/>
              <a:t>4.6. К целевым ориентирам дошкольного образования относятся следующие социально-нормативные возрастные характеристики возможных достижений ребенка:</a:t>
            </a:r>
          </a:p>
          <a:p>
            <a:endParaRPr lang="ru-RU" b="0" dirty="0" smtClean="0"/>
          </a:p>
          <a:p>
            <a:endParaRPr lang="ru-RU" b="0" dirty="0"/>
          </a:p>
          <a:p>
            <a:endParaRPr lang="ru-RU" b="0" dirty="0" smtClean="0"/>
          </a:p>
          <a:p>
            <a:r>
              <a:rPr lang="ru-RU" b="0" dirty="0"/>
              <a:t>	</a:t>
            </a:r>
            <a:r>
              <a:rPr lang="ru-RU" b="0" dirty="0" smtClean="0"/>
              <a:t>	Целевые ориентиры</a:t>
            </a:r>
            <a:endParaRPr lang="ru-RU" b="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0" y="1713613"/>
            <a:ext cx="3312368" cy="292494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ребенок интересуется окружающими предметами и активно действует с ними; эмоционально вовлечен в действия с игрушками и другими предметами, стремится проявлять настойчивость в достижении результата своих действий;</a:t>
            </a: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173673" y="4044496"/>
            <a:ext cx="3384376" cy="292494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</a:t>
            </a:r>
          </a:p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923928" y="2874431"/>
            <a:ext cx="3312368" cy="324036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игрушек;</a:t>
            </a:r>
          </a:p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6393864" y="1743528"/>
            <a:ext cx="2771800" cy="2556274"/>
          </a:xfrm>
          <a:prstGeom prst="ellips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стремится к общению со взрослыми и активно подражает им в движениях и действиях; появляются игры, в которых ребенок воспроизводит действия взрослого;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312368" y="1794311"/>
            <a:ext cx="2376264" cy="10801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Целевые </a:t>
            </a:r>
            <a:r>
              <a:rPr lang="ru-RU" dirty="0"/>
              <a:t>ориентиры образования в младенческом и раннем возрасте:</a:t>
            </a:r>
          </a:p>
          <a:p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7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722313" algn="just"/>
            <a:r>
              <a:rPr lang="ru-RU" b="0" dirty="0"/>
              <a:t>4.6. К целевым ориентирам дошкольного образования относятся следующие социально-нормативные возрастные характеристики возможных достижений ребенка: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39552" y="2060848"/>
            <a:ext cx="3312368" cy="2924944"/>
          </a:xfrm>
          <a:prstGeom prst="ellipse">
            <a:avLst/>
          </a:prstGeom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проявляет интерес к стихам, песням и сказкам, рассматриванию картинки, стремится двигаться под музыку; эмоционально откликается на различные произведения культуры и искусства;</a:t>
            </a: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3491880" y="3314491"/>
            <a:ext cx="3384376" cy="2924944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у</a:t>
            </a:r>
            <a:r>
              <a:rPr lang="ru-RU" dirty="0"/>
              <a:t> </a:t>
            </a:r>
            <a:r>
              <a:rPr lang="ru-RU" sz="1400" dirty="0"/>
              <a:t>ребенка развита крупная моторика, он стремится осваивать различные виды движения (бег, лазанье, перешагивание и пр.).</a:t>
            </a:r>
          </a:p>
          <a:p>
            <a:endParaRPr lang="ru-RU" dirty="0"/>
          </a:p>
          <a:p>
            <a:pPr algn="ctr"/>
            <a:endParaRPr lang="ru-RU" dirty="0"/>
          </a:p>
        </p:txBody>
      </p:sp>
      <p:sp>
        <p:nvSpPr>
          <p:cNvPr id="2" name="Овал 1"/>
          <p:cNvSpPr/>
          <p:nvPr/>
        </p:nvSpPr>
        <p:spPr>
          <a:xfrm>
            <a:off x="6244706" y="1756752"/>
            <a:ext cx="2376264" cy="2232248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проявляет интерес к сверстникам; наблюдает за их действиями и подражает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851920" y="2240868"/>
            <a:ext cx="2376264" cy="10801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Целевые </a:t>
            </a:r>
            <a:r>
              <a:rPr lang="ru-RU" dirty="0"/>
              <a:t>ориентиры образования в младенческом и раннем возрасте:</a:t>
            </a:r>
          </a:p>
          <a:p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44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0" y="900688"/>
            <a:ext cx="4248472" cy="3760480"/>
          </a:xfrm>
          <a:prstGeom prst="ellips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</a:t>
            </a: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746189" y="2599205"/>
            <a:ext cx="4587725" cy="4293096"/>
          </a:xfrm>
          <a:prstGeom prst="ellips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</a:t>
            </a:r>
          </a:p>
          <a:p>
            <a:endParaRPr lang="ru-RU" dirty="0"/>
          </a:p>
          <a:p>
            <a:pPr algn="ctr"/>
            <a:endParaRPr lang="ru-RU" dirty="0"/>
          </a:p>
        </p:txBody>
      </p:sp>
      <p:sp>
        <p:nvSpPr>
          <p:cNvPr id="2" name="Овал 1"/>
          <p:cNvSpPr/>
          <p:nvPr/>
        </p:nvSpPr>
        <p:spPr>
          <a:xfrm>
            <a:off x="5972220" y="900688"/>
            <a:ext cx="3223838" cy="3112408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</a:t>
            </a:r>
          </a:p>
          <a:p>
            <a:pPr algn="ctr"/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56594" y="1062681"/>
            <a:ext cx="2376264" cy="10801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Целевые ориентиры на этапе завершения дошкольного образования:</a:t>
            </a:r>
          </a:p>
          <a:p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322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6806" y="868162"/>
            <a:ext cx="4248472" cy="3760480"/>
          </a:xfrm>
          <a:prstGeom prst="ellipse">
            <a:avLst/>
          </a:prstGeom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ребенок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</a:t>
            </a:r>
            <a:r>
              <a:rPr lang="ru-RU" dirty="0"/>
              <a:t>;</a:t>
            </a: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3455756" y="3277640"/>
            <a:ext cx="2977939" cy="2702003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ими;</a:t>
            </a:r>
          </a:p>
          <a:p>
            <a:pPr algn="ctr"/>
            <a:endParaRPr lang="ru-RU" sz="1400" dirty="0"/>
          </a:p>
        </p:txBody>
      </p:sp>
      <p:sp>
        <p:nvSpPr>
          <p:cNvPr id="2" name="Овал 1"/>
          <p:cNvSpPr/>
          <p:nvPr/>
        </p:nvSpPr>
        <p:spPr>
          <a:xfrm>
            <a:off x="5580112" y="1368740"/>
            <a:ext cx="3223838" cy="3112408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</a:p>
          <a:p>
            <a:pPr algn="ctr"/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2132337"/>
            <a:ext cx="2376264" cy="10801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Целевые ориентиры на этапе завершения дошкольного образования:</a:t>
            </a:r>
          </a:p>
          <a:p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349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47078" y="1854769"/>
            <a:ext cx="2376264" cy="10801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Целевые ориентиры на этапе завершения дошкольного образования:</a:t>
            </a:r>
          </a:p>
          <a:p>
            <a:endParaRPr lang="ru-RU" dirty="0"/>
          </a:p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1664" y="810653"/>
            <a:ext cx="1800200" cy="158417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ребенок проявляет любознательность,</a:t>
            </a:r>
          </a:p>
        </p:txBody>
      </p:sp>
      <p:sp>
        <p:nvSpPr>
          <p:cNvPr id="9" name="Овал 8"/>
          <p:cNvSpPr/>
          <p:nvPr/>
        </p:nvSpPr>
        <p:spPr>
          <a:xfrm>
            <a:off x="1259632" y="1844824"/>
            <a:ext cx="2496962" cy="201622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задает вопросы взрослым и сверстникам</a:t>
            </a:r>
          </a:p>
        </p:txBody>
      </p:sp>
      <p:sp>
        <p:nvSpPr>
          <p:cNvPr id="10" name="Овал 9"/>
          <p:cNvSpPr/>
          <p:nvPr/>
        </p:nvSpPr>
        <p:spPr>
          <a:xfrm>
            <a:off x="2699792" y="3422223"/>
            <a:ext cx="2376264" cy="20062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интересуется </a:t>
            </a:r>
            <a:r>
              <a:rPr lang="ru-RU" dirty="0"/>
              <a:t>причинно-следственными связями</a:t>
            </a:r>
          </a:p>
        </p:txBody>
      </p:sp>
      <p:sp>
        <p:nvSpPr>
          <p:cNvPr id="11" name="Овал 10"/>
          <p:cNvSpPr/>
          <p:nvPr/>
        </p:nvSpPr>
        <p:spPr>
          <a:xfrm>
            <a:off x="4847078" y="3861048"/>
            <a:ext cx="2736305" cy="252028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пытается </a:t>
            </a:r>
            <a:r>
              <a:rPr lang="ru-RU" dirty="0"/>
              <a:t>самостоятельно придумывать объяснения явлениям природы и поступкам людей</a:t>
            </a:r>
          </a:p>
        </p:txBody>
      </p:sp>
      <p:sp>
        <p:nvSpPr>
          <p:cNvPr id="12" name="Овал 11"/>
          <p:cNvSpPr/>
          <p:nvPr/>
        </p:nvSpPr>
        <p:spPr>
          <a:xfrm>
            <a:off x="7331314" y="3654969"/>
            <a:ext cx="1859522" cy="18982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склонен наблюдать, экспериментировать</a:t>
            </a:r>
          </a:p>
        </p:txBody>
      </p:sp>
    </p:spTree>
    <p:extLst>
      <p:ext uri="{BB962C8B-B14F-4D97-AF65-F5344CB8AC3E}">
        <p14:creationId xmlns:p14="http://schemas.microsoft.com/office/powerpoint/2010/main" val="267183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71262" y="1554306"/>
            <a:ext cx="2376264" cy="10801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Целевые ориентиры на этапе завершения дошкольного образования:</a:t>
            </a:r>
          </a:p>
          <a:p>
            <a:endParaRPr lang="ru-RU" dirty="0"/>
          </a:p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113785" y="1196752"/>
            <a:ext cx="3011142" cy="2875348"/>
          </a:xfrm>
          <a:prstGeom prst="ellipse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ребенок способен к принятию собственных решений, опираясь на свои знания и умения в различных видах деятельности.</a:t>
            </a:r>
          </a:p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4211960" y="3284984"/>
            <a:ext cx="2736305" cy="2520281"/>
          </a:xfrm>
          <a:prstGeom prst="ellipse">
            <a:avLst/>
          </a:prstGeom>
          <a:effectLst>
            <a:innerShdw blurRad="114300">
              <a:prstClr val="black"/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обладает элементарными представлениями из области живой природы, естествознания, математики, истории и </a:t>
            </a:r>
            <a:r>
              <a:rPr lang="ru-RU" dirty="0" err="1"/>
              <a:t>т.п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46756" y="1196752"/>
            <a:ext cx="2967774" cy="2697796"/>
          </a:xfrm>
          <a:prstGeom prst="ellipse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Обладает </a:t>
            </a:r>
            <a:r>
              <a:rPr lang="ru-RU" dirty="0"/>
              <a:t>начальными знаниями о себе, о природном и социальном мире, в котором он живет</a:t>
            </a:r>
          </a:p>
        </p:txBody>
      </p:sp>
      <p:sp>
        <p:nvSpPr>
          <p:cNvPr id="14" name="Овал 13"/>
          <p:cNvSpPr/>
          <p:nvPr/>
        </p:nvSpPr>
        <p:spPr>
          <a:xfrm>
            <a:off x="2184077" y="3071447"/>
            <a:ext cx="2183558" cy="1988276"/>
          </a:xfrm>
          <a:prstGeom prst="ellipse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знаком </a:t>
            </a:r>
            <a:r>
              <a:rPr lang="ru-RU" dirty="0"/>
              <a:t>с произведениями детской литературы</a:t>
            </a:r>
          </a:p>
        </p:txBody>
      </p:sp>
    </p:spTree>
    <p:extLst>
      <p:ext uri="{BB962C8B-B14F-4D97-AF65-F5344CB8AC3E}">
        <p14:creationId xmlns:p14="http://schemas.microsoft.com/office/powerpoint/2010/main" val="25601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28800"/>
            <a:ext cx="7520940" cy="3579849"/>
          </a:xfrm>
        </p:spPr>
        <p:txBody>
          <a:bodyPr>
            <a:normAutofit/>
          </a:bodyPr>
          <a:lstStyle/>
          <a:p>
            <a:pPr marL="0" indent="722313" algn="just"/>
            <a:r>
              <a:rPr lang="ru-RU" sz="2400" b="0" dirty="0">
                <a:solidFill>
                  <a:srgbClr val="003600"/>
                </a:solidFill>
              </a:rPr>
              <a:t>4.7. Целевые ориентиры Программы выступают основаниями преемственности дошкольного и начального общего образования. При соблюдении требований к условиям реализации Программы настоящие целевые ориентиры предполагают формирование у детей дошкольного возраста предпосылок к учебной деятельности на этапе завершения ими дошкольного образования.</a:t>
            </a:r>
          </a:p>
          <a:p>
            <a:pPr marL="0" indent="722313" algn="just"/>
            <a:endParaRPr lang="ru-RU" sz="2400" b="0" dirty="0">
              <a:solidFill>
                <a:srgbClr val="0036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664" y="9945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rgbClr val="990033"/>
                </a:solidFill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1400" dirty="0">
                <a:solidFill>
                  <a:srgbClr val="990033"/>
                </a:solidFill>
              </a:rPr>
              <a:t/>
            </a:r>
            <a:br>
              <a:rPr lang="ru-RU" sz="1400" dirty="0">
                <a:solidFill>
                  <a:srgbClr val="990033"/>
                </a:solidFill>
              </a:rPr>
            </a:br>
            <a:endParaRPr lang="ru-RU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05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algn="ctr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государственный образовательный стандарт дошкольного 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800" b="1" dirty="0" smtClean="0">
                <a:solidFill>
                  <a:srgbClr val="990033"/>
                </a:solidFill>
              </a:rPr>
              <a:t>I</a:t>
            </a:r>
            <a:r>
              <a:rPr lang="ru-RU" sz="1800" b="1" dirty="0">
                <a:solidFill>
                  <a:srgbClr val="990033"/>
                </a:solidFill>
              </a:rPr>
              <a:t>. Общие положения</a:t>
            </a:r>
            <a:r>
              <a:rPr lang="ru-RU" sz="1800" dirty="0">
                <a:solidFill>
                  <a:srgbClr val="990033"/>
                </a:solidFill>
              </a:rPr>
              <a:t/>
            </a:r>
            <a:br>
              <a:rPr lang="ru-RU" sz="1800" dirty="0">
                <a:solidFill>
                  <a:srgbClr val="990033"/>
                </a:solidFill>
              </a:rPr>
            </a:br>
            <a:endParaRPr lang="ru-RU" sz="1800" dirty="0">
              <a:solidFill>
                <a:srgbClr val="99003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036496" cy="3912548"/>
          </a:xfrm>
        </p:spPr>
        <p:txBody>
          <a:bodyPr>
            <a:normAutofit/>
          </a:bodyPr>
          <a:lstStyle/>
          <a:p>
            <a:pPr marL="0" indent="722313"/>
            <a:r>
              <a:rPr lang="ru-RU" b="0" dirty="0">
                <a:solidFill>
                  <a:srgbClr val="361B00"/>
                </a:solidFill>
              </a:rPr>
              <a:t>1.2. Стандарт разработан на основе Конституции Российской Федерации</a:t>
            </a:r>
            <a:r>
              <a:rPr lang="ru-RU" b="0" baseline="30000" dirty="0">
                <a:solidFill>
                  <a:srgbClr val="361B00"/>
                </a:solidFill>
              </a:rPr>
              <a:t>1</a:t>
            </a:r>
            <a:r>
              <a:rPr lang="ru-RU" b="0" dirty="0">
                <a:solidFill>
                  <a:srgbClr val="361B00"/>
                </a:solidFill>
              </a:rPr>
              <a:t> и законодательства Российской Федерации и с учетом Конвенции ООН о правах ребенка</a:t>
            </a:r>
            <a:r>
              <a:rPr lang="ru-RU" b="0" baseline="30000" dirty="0">
                <a:solidFill>
                  <a:srgbClr val="361B00"/>
                </a:solidFill>
              </a:rPr>
              <a:t>2</a:t>
            </a:r>
            <a:r>
              <a:rPr lang="ru-RU" b="0" dirty="0">
                <a:solidFill>
                  <a:srgbClr val="361B00"/>
                </a:solidFill>
              </a:rPr>
              <a:t>, в основе которых заложены следующие основные принципы: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1) поддержка разнообразия детства; сохранение уникальности и </a:t>
            </a:r>
            <a:r>
              <a:rPr lang="ru-RU" b="0" dirty="0" err="1">
                <a:solidFill>
                  <a:srgbClr val="361B00"/>
                </a:solidFill>
              </a:rPr>
              <a:t>самоценности</a:t>
            </a:r>
            <a:r>
              <a:rPr lang="ru-RU" b="0" dirty="0">
                <a:solidFill>
                  <a:srgbClr val="361B00"/>
                </a:solidFill>
              </a:rPr>
              <a:t> детства как важного этапа в общем развитии человека, </a:t>
            </a:r>
            <a:r>
              <a:rPr lang="ru-RU" b="0" dirty="0" err="1">
                <a:solidFill>
                  <a:srgbClr val="361B00"/>
                </a:solidFill>
              </a:rPr>
              <a:t>самоценность</a:t>
            </a:r>
            <a:r>
              <a:rPr lang="ru-RU" b="0" dirty="0">
                <a:solidFill>
                  <a:srgbClr val="361B00"/>
                </a:solidFill>
              </a:rPr>
              <a:t> детства - понимание (рассмотрение) детства как периода жизни значимого самого по себе, без всяких условий; значимого тем, что происходит с ребенком сейчас, а не тем, что этот период есть период подготовки к следующему периоду;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2) личностно-развивающий и гуманистический характер взаимодействия взрослых (родителей (законных представителей), педагогических и иных работников Организации) и детей;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3) уважение личности ребенка;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4) реализация Программы в формах, специфических для детей данной возрастной группы, прежде всего в форме игры, познавательной и исследовательской деятельности, в форме творческой активности, обеспечивающей художественно-эстетическое развитие ребенка.</a:t>
            </a:r>
          </a:p>
          <a:p>
            <a:pPr marL="0" indent="354013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2114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84784"/>
            <a:ext cx="7520940" cy="3579849"/>
          </a:xfrm>
        </p:spPr>
        <p:txBody>
          <a:bodyPr>
            <a:normAutofit/>
          </a:bodyPr>
          <a:lstStyle/>
          <a:p>
            <a:pPr marL="0" indent="530225"/>
            <a:r>
              <a:rPr lang="ru-RU" sz="2000" b="0" dirty="0"/>
              <a:t>1.3. В Стандарте учитываются:</a:t>
            </a:r>
          </a:p>
          <a:p>
            <a:pPr marL="0" indent="530225"/>
            <a:r>
              <a:rPr lang="ru-RU" sz="2000" b="0" dirty="0"/>
              <a:t>1) индивидуальные потребности ребенка, связанные с его жизненной ситуацией и состоянием здоровья, определяющие особые условия получения им образования (далее - особые образовательные потребности), индивидуальные потребности отдельных категорий детей, в том числе с ограниченными возможностями здоровья;</a:t>
            </a:r>
          </a:p>
          <a:p>
            <a:pPr marL="0" indent="530225"/>
            <a:r>
              <a:rPr lang="ru-RU" sz="2000" b="0" dirty="0"/>
              <a:t>2) возможности освоения ребенком Программы на разных этапах ее реализации.</a:t>
            </a:r>
          </a:p>
          <a:p>
            <a:endParaRPr lang="ru-RU" sz="2000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/>
          <a:lstStyle/>
          <a:p>
            <a:pPr algn="ctr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rgbClr val="990033"/>
                </a:solidFill>
              </a:rPr>
              <a:t>I. Общие положения</a:t>
            </a:r>
            <a:r>
              <a:rPr lang="ru-RU" sz="1800" dirty="0">
                <a:solidFill>
                  <a:srgbClr val="990033"/>
                </a:solidFill>
              </a:rPr>
              <a:t/>
            </a:r>
            <a:br>
              <a:rPr lang="ru-RU" sz="1800" dirty="0">
                <a:solidFill>
                  <a:srgbClr val="990033"/>
                </a:solidFill>
              </a:rPr>
            </a:br>
            <a:endParaRPr lang="ru-RU" sz="18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108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4272588"/>
          </a:xfrm>
        </p:spPr>
        <p:txBody>
          <a:bodyPr>
            <a:normAutofit fontScale="92500" lnSpcReduction="20000"/>
          </a:bodyPr>
          <a:lstStyle/>
          <a:p>
            <a:pPr marL="0" indent="722313"/>
            <a:r>
              <a:rPr lang="ru-RU" b="0" dirty="0">
                <a:solidFill>
                  <a:srgbClr val="361B00"/>
                </a:solidFill>
              </a:rPr>
              <a:t>1.4. Основные принципы дошкольного образования: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1) полноценное проживание ребенком всех этапов детства (младенческого, раннего и дошкольного возраста), обогащение (амплификация) детского развития;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2)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3) содействие и сотрудничество детей и взрослых, признание ребенка полноценным участником (субъектом) образовательных отношений;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4) поддержка инициативы детей в различных видах деятельности;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5) сотрудничество Организации с семьей;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6) приобщение детей к социокультурным нормам, традициям семьи, общества и государства;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7) формирование познавательных интересов и познавательных действий ребенка в различных видах деятельности;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8) возрастная адекватность дошкольного образования (соответствие условий, требований, методов возрасту и особенностям развития);</a:t>
            </a:r>
          </a:p>
          <a:p>
            <a:pPr marL="0" indent="354013"/>
            <a:r>
              <a:rPr lang="ru-RU" b="0" dirty="0">
                <a:solidFill>
                  <a:srgbClr val="361B00"/>
                </a:solidFill>
              </a:rPr>
              <a:t>9) учет этнокультурной ситуации развития детей.</a:t>
            </a:r>
          </a:p>
          <a:p>
            <a:endParaRPr lang="ru-RU" dirty="0">
              <a:solidFill>
                <a:srgbClr val="361B00"/>
              </a:solidFill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rgbClr val="990033"/>
                </a:solidFill>
              </a:rPr>
              <a:t>I. Общие положения</a:t>
            </a:r>
            <a:r>
              <a:rPr lang="ru-RU" sz="1800" dirty="0">
                <a:solidFill>
                  <a:srgbClr val="990033"/>
                </a:solidFill>
              </a:rPr>
              <a:t/>
            </a:r>
            <a:br>
              <a:rPr lang="ru-RU" sz="1800" dirty="0">
                <a:solidFill>
                  <a:srgbClr val="990033"/>
                </a:solidFill>
              </a:rPr>
            </a:br>
            <a:endParaRPr lang="ru-RU" sz="18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265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3912548"/>
          </a:xfrm>
        </p:spPr>
        <p:txBody>
          <a:bodyPr/>
          <a:lstStyle/>
          <a:p>
            <a:pPr marL="0" indent="722313"/>
            <a:endParaRPr lang="ru-RU" b="0" dirty="0" smtClean="0"/>
          </a:p>
          <a:p>
            <a:pPr marL="0" indent="722313"/>
            <a:r>
              <a:rPr lang="ru-RU" b="0" dirty="0" smtClean="0"/>
              <a:t>1.5</a:t>
            </a:r>
            <a:r>
              <a:rPr lang="ru-RU" b="0" dirty="0"/>
              <a:t>. Стандарт направлен на достижение следующих целей:</a:t>
            </a:r>
          </a:p>
          <a:p>
            <a:pPr marL="0" indent="354013"/>
            <a:r>
              <a:rPr lang="ru-RU" b="0" dirty="0"/>
              <a:t>1) повышение социального статуса дошкольного образования;</a:t>
            </a:r>
          </a:p>
          <a:p>
            <a:pPr marL="0" indent="354013"/>
            <a:r>
              <a:rPr lang="ru-RU" b="0" dirty="0"/>
              <a:t>2) обеспечение государством равенства возможностей для каждого ребенка в получении качественного дошкольного образования;</a:t>
            </a:r>
          </a:p>
          <a:p>
            <a:pPr marL="0" indent="354013"/>
            <a:r>
              <a:rPr lang="ru-RU" b="0" dirty="0"/>
              <a:t>3) обеспечение государственных гарантий уровня и качества дошкольного образования на основе единства обязательных требований к условиям реализации образовательных программ дошкольного образования, их структуре и результатам их освоения;</a:t>
            </a:r>
          </a:p>
          <a:p>
            <a:pPr marL="0" indent="354013"/>
            <a:r>
              <a:rPr lang="ru-RU" b="0" dirty="0"/>
              <a:t>4) сохранение единства образовательного пространства Российской Федерации относительно уровня дошкольного образования.</a:t>
            </a:r>
          </a:p>
          <a:p>
            <a:pPr marL="0" indent="354013"/>
            <a:endParaRPr lang="ru-RU" b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/>
          <a:lstStyle/>
          <a:p>
            <a:pPr algn="ctr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800" b="1" dirty="0" smtClean="0">
                <a:solidFill>
                  <a:srgbClr val="990033"/>
                </a:solidFill>
              </a:rPr>
              <a:t>I</a:t>
            </a:r>
            <a:r>
              <a:rPr lang="ru-RU" sz="1800" b="1" dirty="0">
                <a:solidFill>
                  <a:srgbClr val="990033"/>
                </a:solidFill>
              </a:rPr>
              <a:t>. Общие положения</a:t>
            </a:r>
            <a:r>
              <a:rPr lang="ru-RU" sz="1800" dirty="0">
                <a:solidFill>
                  <a:srgbClr val="990033"/>
                </a:solidFill>
              </a:rPr>
              <a:t/>
            </a:r>
            <a:br>
              <a:rPr lang="ru-RU" sz="1800" dirty="0">
                <a:solidFill>
                  <a:srgbClr val="990033"/>
                </a:solidFill>
              </a:rPr>
            </a:br>
            <a:endParaRPr lang="ru-RU" sz="18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342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3984556"/>
          </a:xfrm>
        </p:spPr>
        <p:txBody>
          <a:bodyPr>
            <a:normAutofit/>
          </a:bodyPr>
          <a:lstStyle/>
          <a:p>
            <a:pPr marL="0" indent="722313"/>
            <a:r>
              <a:rPr lang="ru-RU" b="0" dirty="0"/>
              <a:t>1.6. Стандарт направлен на решение следующих задач:</a:t>
            </a:r>
          </a:p>
          <a:p>
            <a:pPr marL="0" indent="354013"/>
            <a:r>
              <a:rPr lang="ru-RU" b="0" dirty="0"/>
              <a:t>1) охраны и укрепления физического и психического здоровья детей, в том числе их эмоционального благополучия;</a:t>
            </a:r>
          </a:p>
          <a:p>
            <a:pPr marL="0" indent="354013"/>
            <a:r>
              <a:rPr lang="ru-RU" b="0" dirty="0"/>
              <a:t>2) обеспечения 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</a:t>
            </a:r>
          </a:p>
          <a:p>
            <a:pPr marL="0" indent="354013"/>
            <a:r>
              <a:rPr lang="ru-RU" b="0" dirty="0"/>
              <a:t>3) обеспечения преемственности целей, задач и содержания образования, реализуемых в рамках образовательных программ различных уровней (далее - преемственность основных образовательных программ дошкольного и начального общего образования);</a:t>
            </a:r>
          </a:p>
          <a:p>
            <a:pPr marL="0" indent="354013"/>
            <a:r>
              <a:rPr lang="ru-RU" b="0" dirty="0"/>
              <a:t>4) создания 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миром;</a:t>
            </a:r>
          </a:p>
          <a:p>
            <a:pPr marL="0" indent="354013"/>
            <a:endParaRPr lang="ru-RU" b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/>
          <a:lstStyle/>
          <a:p>
            <a:pPr algn="ctr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rgbClr val="990033"/>
                </a:solidFill>
              </a:rPr>
              <a:t>I. Общие положения</a:t>
            </a:r>
            <a:r>
              <a:rPr lang="ru-RU" sz="1800" dirty="0">
                <a:solidFill>
                  <a:srgbClr val="990033"/>
                </a:solidFill>
              </a:rPr>
              <a:t/>
            </a:r>
            <a:br>
              <a:rPr lang="ru-RU" sz="1800" dirty="0">
                <a:solidFill>
                  <a:srgbClr val="990033"/>
                </a:solidFill>
              </a:rPr>
            </a:br>
            <a:endParaRPr lang="ru-RU" sz="18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471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3912548"/>
          </a:xfrm>
        </p:spPr>
        <p:txBody>
          <a:bodyPr>
            <a:normAutofit lnSpcReduction="10000"/>
          </a:bodyPr>
          <a:lstStyle/>
          <a:p>
            <a:pPr marL="0" indent="354013"/>
            <a:r>
              <a:rPr lang="ru-RU" b="0" dirty="0"/>
              <a:t>5) объединения 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общества;</a:t>
            </a:r>
          </a:p>
          <a:p>
            <a:pPr marL="0" indent="354013"/>
            <a:r>
              <a:rPr lang="ru-RU" b="0" dirty="0"/>
              <a:t>6) формирования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формирования предпосылок учебной деятельности;</a:t>
            </a:r>
          </a:p>
          <a:p>
            <a:pPr marL="0" indent="354013"/>
            <a:r>
              <a:rPr lang="ru-RU" b="0" dirty="0"/>
              <a:t>7) обеспечения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учетом образовательных потребностей, способностей и состояния здоровья детей;</a:t>
            </a:r>
          </a:p>
          <a:p>
            <a:pPr marL="0" indent="354013"/>
            <a:r>
              <a:rPr lang="ru-RU" b="0" dirty="0"/>
              <a:t>8) формирования социокультурной среды, соответствующей возрастным, индивидуальным, психологическим и физиологическим особенностям детей;</a:t>
            </a:r>
          </a:p>
          <a:p>
            <a:pPr marL="0" indent="354013"/>
            <a:r>
              <a:rPr lang="ru-RU" b="0" dirty="0"/>
              <a:t>9) обеспечения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</a:p>
          <a:p>
            <a:pPr marL="0" indent="354013"/>
            <a:endParaRPr lang="ru-RU" b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/>
          <a:lstStyle/>
          <a:p>
            <a:pPr algn="ctr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Федеральный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государственный образовательный стандарт дошкольного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  <a:t>образования</a:t>
            </a:r>
            <a:br>
              <a:rPr lang="ru-RU" sz="1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rgbClr val="990033"/>
                </a:solidFill>
              </a:rPr>
              <a:t>I. Общие положения</a:t>
            </a:r>
            <a:r>
              <a:rPr lang="ru-RU" sz="1800" dirty="0">
                <a:solidFill>
                  <a:srgbClr val="990033"/>
                </a:solidFill>
              </a:rPr>
              <a:t/>
            </a:r>
            <a:br>
              <a:rPr lang="ru-RU" sz="1800" dirty="0">
                <a:solidFill>
                  <a:srgbClr val="990033"/>
                </a:solidFill>
              </a:rPr>
            </a:br>
            <a:endParaRPr lang="ru-RU" sz="18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09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254</TotalTime>
  <Words>2993</Words>
  <Application>Microsoft Office PowerPoint</Application>
  <PresentationFormat>Экран (4:3)</PresentationFormat>
  <Paragraphs>180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Углы</vt:lpstr>
      <vt:lpstr>         Федеральный государственный образовательный  стандарт дошкольного образования </vt:lpstr>
      <vt:lpstr>Презентация PowerPoint</vt:lpstr>
      <vt:lpstr>приказываю: </vt:lpstr>
      <vt:lpstr> Федеральный государственный образовательный стандарт дошкольного образования  I. Общие положения </vt:lpstr>
      <vt:lpstr> Федеральный государственный образовательный стандарт дошкольного образования  I. Общие положения </vt:lpstr>
      <vt:lpstr> Федеральный государственный образовательный стандарт дошкольного образования  I. Общие положения </vt:lpstr>
      <vt:lpstr> Федеральный государственный образовательный стандарт дошкольного образования  I. Общие положения </vt:lpstr>
      <vt:lpstr> Федеральный государственный образовательный стандарт дошкольного образования  I. Общие положения </vt:lpstr>
      <vt:lpstr> Федеральный государственный образовательный стандарт дошкольного образования  I. Общие положения </vt:lpstr>
      <vt:lpstr> Федеральный государственный образовательный стандарт дошкольного образования  I. Общие положения </vt:lpstr>
      <vt:lpstr> Федеральный государственный образовательный стандарт дошкольного образования  II. Требования к структуре образовательной программы дошкольного образования и ее объему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Федеральный государственный образовательный стандарт дошкольного образования  II. Требования к структуре образовательной программы дошкольного образования и ее объему </vt:lpstr>
      <vt:lpstr>Презентация PowerPoint</vt:lpstr>
      <vt:lpstr>Презентация PowerPoint</vt:lpstr>
      <vt:lpstr>Презентация PowerPoint</vt:lpstr>
      <vt:lpstr> Федеральный государственный образовательный стандарт дошкольного образования  II. Требования к структуре образовательной программы дошкольного образования и ее объему </vt:lpstr>
      <vt:lpstr> Федеральный государственный образовательный стандарт дошкольного образования  II. Требования к структуре образовательной программы дошкольного образования и ее объему </vt:lpstr>
      <vt:lpstr> Федеральный государственный образовательный стандарт дошкольного образования  II. Требования к структуре образовательной программы дошкольного образования и ее объему </vt:lpstr>
      <vt:lpstr> Федеральный государственный образовательный стандарт дошкольного образования  III. Требования к условиям реализации основной образовательной программы дошкольного образования</vt:lpstr>
      <vt:lpstr> Федеральный государственный образовательный стандарт дошкольного образования  III. Требования к условиям реализации основной образовательной программы дошкольного образования</vt:lpstr>
      <vt:lpstr> Федеральный государственный образовательный стандарт дошкольного образования  III. Требования к условиям реализации основной образовательной программы дошкольного образования</vt:lpstr>
      <vt:lpstr> Федеральный государственный образовательный стандарт дошкольного образования  III. Требования к условиям реализации основной образовательной программы дошкольного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Федеральный государственный образовательный  стандарт дошкольного образования </dc:title>
  <dc:creator>SON</dc:creator>
  <cp:lastModifiedBy>Пользователь</cp:lastModifiedBy>
  <cp:revision>26</cp:revision>
  <dcterms:created xsi:type="dcterms:W3CDTF">2014-01-07T04:03:15Z</dcterms:created>
  <dcterms:modified xsi:type="dcterms:W3CDTF">2014-01-09T09:11:13Z</dcterms:modified>
</cp:coreProperties>
</file>