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7"/>
  </p:notesMasterIdLst>
  <p:handoutMasterIdLst>
    <p:handoutMasterId r:id="rId48"/>
  </p:handoutMasterIdLst>
  <p:sldIdLst>
    <p:sldId id="408" r:id="rId2"/>
    <p:sldId id="389" r:id="rId3"/>
    <p:sldId id="400" r:id="rId4"/>
    <p:sldId id="409" r:id="rId5"/>
    <p:sldId id="403" r:id="rId6"/>
    <p:sldId id="410" r:id="rId7"/>
    <p:sldId id="407" r:id="rId8"/>
    <p:sldId id="375" r:id="rId9"/>
    <p:sldId id="412" r:id="rId10"/>
    <p:sldId id="429" r:id="rId11"/>
    <p:sldId id="430" r:id="rId12"/>
    <p:sldId id="428" r:id="rId13"/>
    <p:sldId id="431" r:id="rId14"/>
    <p:sldId id="433" r:id="rId15"/>
    <p:sldId id="434" r:id="rId16"/>
    <p:sldId id="413" r:id="rId17"/>
    <p:sldId id="414" r:id="rId18"/>
    <p:sldId id="415" r:id="rId19"/>
    <p:sldId id="349" r:id="rId20"/>
    <p:sldId id="416" r:id="rId21"/>
    <p:sldId id="417" r:id="rId22"/>
    <p:sldId id="350" r:id="rId23"/>
    <p:sldId id="351" r:id="rId24"/>
    <p:sldId id="352" r:id="rId25"/>
    <p:sldId id="418" r:id="rId26"/>
    <p:sldId id="419" r:id="rId27"/>
    <p:sldId id="420" r:id="rId28"/>
    <p:sldId id="421" r:id="rId29"/>
    <p:sldId id="423" r:id="rId30"/>
    <p:sldId id="411" r:id="rId31"/>
    <p:sldId id="424" r:id="rId32"/>
    <p:sldId id="363" r:id="rId33"/>
    <p:sldId id="380" r:id="rId34"/>
    <p:sldId id="381" r:id="rId35"/>
    <p:sldId id="379" r:id="rId36"/>
    <p:sldId id="360" r:id="rId37"/>
    <p:sldId id="358" r:id="rId38"/>
    <p:sldId id="359" r:id="rId39"/>
    <p:sldId id="368" r:id="rId40"/>
    <p:sldId id="338" r:id="rId41"/>
    <p:sldId id="345" r:id="rId42"/>
    <p:sldId id="346" r:id="rId43"/>
    <p:sldId id="347" r:id="rId44"/>
    <p:sldId id="343" r:id="rId45"/>
    <p:sldId id="348" r:id="rId4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Rounded MT Bold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Rounded MT Bold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Rounded MT Bold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Rounded MT Bold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Rounded MT Bold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 Rounded MT Bold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 Rounded MT Bold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 Rounded MT Bold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 Rounded MT Bold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FF"/>
    <a:srgbClr val="6C0024"/>
    <a:srgbClr val="FFFFFF"/>
    <a:srgbClr val="7ACCFE"/>
    <a:srgbClr val="8FE2FF"/>
    <a:srgbClr val="B7F6FF"/>
    <a:srgbClr val="FF3300"/>
    <a:srgbClr val="CC0000"/>
  </p:clrMru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-102" y="-6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FD066C1-F8E3-448B-944D-0D079E2AF392}" type="datetimeFigureOut">
              <a:rPr lang="ru-RU"/>
              <a:pPr>
                <a:defRPr/>
              </a:pPr>
              <a:t>16.03.2014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F79075C-B7B8-4B1B-981D-D45F71ED0E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A9A82D0-6A72-4033-A887-748741C08459}" type="datetimeFigureOut">
              <a:rPr lang="ru-RU"/>
              <a:pPr>
                <a:defRPr/>
              </a:pPr>
              <a:t>16.03.2014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1041B18-438C-49C9-A36F-DA845231D7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789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4D7CBF3-C10B-4C68-8D9A-BAF6029FB57D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smtClean="0"/>
              <a:t>По мере  развития задачи формирования усложняются.  Теперь речь идет уже о более серьезных вещах, чем первая улыбка.  Здесь программа предлагает нам  целый  комплекс  важнейших умений, которые нужно сформировать у детей в возрасте от 2.5 до 9-10 месяцев, и «которые не могут появиться у ребенка без специального обучения (развитие движений, действий с предметами, совершенствование восприятия и др.)» (с.24). (курсив мой).   </a:t>
            </a:r>
          </a:p>
          <a:p>
            <a:r>
              <a:rPr lang="ru-RU" smtClean="0"/>
              <a:t>Можно составить длинный перечень этих действий, каждое из которых совершенно необходимо формировать  для всестороннего  развития: схватывать игрушку, брать ее из рук взрослого, перекатывать ее из одного места в другое из разных положений,  стучать погремушкой, катать мяч, вкладывать и вынимать предметы из коробки, говорить  «ам-ам, дай», гулить, произносить «ба», «ма», проявлять эмоциональный отклик, радоваться при появлении матери  и т.д. и  т.п.(с. 26-29). </a:t>
            </a:r>
          </a:p>
          <a:p>
            <a:endParaRPr lang="ru-RU" smtClean="0"/>
          </a:p>
        </p:txBody>
      </p:sp>
      <p:sp>
        <p:nvSpPr>
          <p:cNvPr id="61444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8780C18-F25F-413E-8FA9-CC5D3CAFF295}" type="slidenum">
              <a:rPr lang="ru-RU" sz="1200">
                <a:solidFill>
                  <a:srgbClr val="000000"/>
                </a:solidFill>
                <a:latin typeface="Arial" charset="0"/>
                <a:cs typeface="Arial" charset="0"/>
              </a:rPr>
              <a:pPr algn="r"/>
              <a:t>10</a:t>
            </a:fld>
            <a:endParaRPr lang="ru-RU" sz="12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C192A7-5AAA-4CB6-AFAB-835CBAD2A091}" type="datetime1">
              <a:rPr lang="ru-RU"/>
              <a:pPr>
                <a:defRPr/>
              </a:pPr>
              <a:t>16.03.2014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52EEDE-E5D7-4481-B29D-FF26BF6CA2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6C1CF7-07E8-4B22-9090-E867C16B0230}" type="datetime1">
              <a:rPr lang="ru-RU"/>
              <a:pPr>
                <a:defRPr/>
              </a:pPr>
              <a:t>16.03.2014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043825-6435-4738-BDF8-51661D9C03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0AC84F-447F-4E07-ABBE-77FA8B95A5CE}" type="datetime1">
              <a:rPr lang="ru-RU"/>
              <a:pPr>
                <a:defRPr/>
              </a:pPr>
              <a:t>16.03.2014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B6608F-FC91-49BB-AF8F-E0FF550036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603D12-5D56-4A2B-8BDC-EA0862557823}" type="datetime1">
              <a:rPr lang="ru-RU"/>
              <a:pPr>
                <a:defRPr/>
              </a:pPr>
              <a:t>16.03.2014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E7F19-806D-4709-A9E5-340D478DC1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40744C-9100-4110-80E3-F2C604F3669A}" type="datetime1">
              <a:rPr lang="ru-RU"/>
              <a:pPr>
                <a:defRPr/>
              </a:pPr>
              <a:t>16.03.2014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5F082A-C951-411D-BE8E-3323C3FC62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FD77CA-4811-4E7F-9229-87EB0876474A}" type="datetime1">
              <a:rPr lang="ru-RU"/>
              <a:pPr>
                <a:defRPr/>
              </a:pPr>
              <a:t>16.03.2014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D4DCF-E12A-4084-8E19-2E0A5C5398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1ECE9-6935-4F7C-AD6D-285A53BFD754}" type="datetime1">
              <a:rPr lang="ru-RU"/>
              <a:pPr>
                <a:defRPr/>
              </a:pPr>
              <a:t>16.03.2014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EBE1C3-5933-4176-8931-4B6C829818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49EE89-FE98-41E5-BFD7-C14003DADE95}" type="datetime1">
              <a:rPr lang="ru-RU"/>
              <a:pPr>
                <a:defRPr/>
              </a:pPr>
              <a:t>16.03.2014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AA578-BD3E-4913-B523-043DF50519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DC85AE-7A5B-438D-A0C1-6098BD4EB6F0}" type="datetime1">
              <a:rPr lang="ru-RU"/>
              <a:pPr>
                <a:defRPr/>
              </a:pPr>
              <a:t>16.03.2014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01472F-E169-4C6C-A53C-94F7957A4B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5BCDBC-921F-42D4-ABCD-F6BD75BF5FE9}" type="datetime1">
              <a:rPr lang="ru-RU"/>
              <a:pPr>
                <a:defRPr/>
              </a:pPr>
              <a:t>16.03.2014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568FE6-45D0-4A00-8EAB-CF2CA11D0B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852FBA-8DE3-4EDF-B3A0-20ECD613737B}" type="datetime1">
              <a:rPr lang="ru-RU"/>
              <a:pPr>
                <a:defRPr/>
              </a:pPr>
              <a:t>16.03.2014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462EDD-DCF1-47DC-94F8-8DA50D4F3D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94C2712-1FBC-4A98-AC7E-E9CB1546EF00}" type="datetime1">
              <a:rPr lang="ru-RU"/>
              <a:pPr>
                <a:defRPr/>
              </a:pPr>
              <a:t>16.03.2014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7C2A41A-9759-4BF8-AC81-55D64F144C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9854" y="0"/>
            <a:ext cx="3515028" cy="6713537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softEdge rad="63500"/>
          </a:effectLst>
          <a:extLst/>
        </p:spPr>
      </p:pic>
      <p:sp>
        <p:nvSpPr>
          <p:cNvPr id="4" name="Прямоугольник 3"/>
          <p:cNvSpPr/>
          <p:nvPr/>
        </p:nvSpPr>
        <p:spPr>
          <a:xfrm>
            <a:off x="2124075" y="2205038"/>
            <a:ext cx="6840538" cy="4221162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chemeClr val="bg2"/>
              </a:gs>
            </a:gsLst>
            <a:lin ang="5400000" scaled="0"/>
          </a:gra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72000" rIns="180000" bIns="72000" anchor="ctr"/>
          <a:lstStyle/>
          <a:p>
            <a:pPr>
              <a:spcBef>
                <a:spcPts val="1200"/>
              </a:spcBef>
              <a:defRPr/>
            </a:pPr>
            <a:r>
              <a:rPr lang="ru-RU" sz="2000" b="1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Aharoni"/>
                <a:cs typeface="Aharoni"/>
              </a:rPr>
              <a:t>ИННОВАЦИОННАЯ ДЕЯТЕЛЬНОСТЬ ВОСПИТАТЕЛЯ И РУКОВОДИТЕЛЯ ДОО В УСЛОВИЯХ ПЕРЕХОДА НА ФГОС ОБЩЕГО ОБРАЗОВАНИЯ</a:t>
            </a:r>
            <a:endParaRPr lang="ru-RU" sz="2000">
              <a:solidFill>
                <a:srgbClr val="FFFFFF"/>
              </a:solidFill>
            </a:endParaRPr>
          </a:p>
        </p:txBody>
      </p:sp>
      <p:pic>
        <p:nvPicPr>
          <p:cNvPr id="15363" name="Picture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12088" y="692150"/>
            <a:ext cx="11525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Прямоугольник 4"/>
          <p:cNvSpPr>
            <a:spLocks noChangeArrowheads="1"/>
          </p:cNvSpPr>
          <p:nvPr/>
        </p:nvSpPr>
        <p:spPr bwMode="auto">
          <a:xfrm>
            <a:off x="3595688" y="946150"/>
            <a:ext cx="41433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latin typeface="Calibri" pitchFamily="34" charset="0"/>
              </a:rPr>
              <a:t>Федеральный институт развития образования</a:t>
            </a:r>
          </a:p>
        </p:txBody>
      </p:sp>
      <p:sp>
        <p:nvSpPr>
          <p:cNvPr id="15365" name="Прямоугольник 9"/>
          <p:cNvSpPr>
            <a:spLocks noChangeArrowheads="1"/>
          </p:cNvSpPr>
          <p:nvPr/>
        </p:nvSpPr>
        <p:spPr bwMode="auto">
          <a:xfrm>
            <a:off x="3595688" y="277813"/>
            <a:ext cx="5368925" cy="32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>
            <a:spAutoFit/>
          </a:bodyPr>
          <a:lstStyle/>
          <a:p>
            <a:pPr algn="ctr"/>
            <a:r>
              <a:rPr lang="ru-RU" sz="1500">
                <a:latin typeface="Calibri" pitchFamily="34" charset="0"/>
              </a:rPr>
              <a:t>Министерство образования и науки Российской Федерации</a:t>
            </a:r>
            <a:endParaRPr lang="en-US" sz="150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Заголовок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Характеристики основных российских программ и нормативных документов</a:t>
            </a:r>
          </a:p>
        </p:txBody>
      </p:sp>
      <p:sp>
        <p:nvSpPr>
          <p:cNvPr id="60419" name="Объект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algn="just"/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Пример: Цитата из программы Программы «От рождения до школы» (2010), широко распространенной в РФ.  Программа   предлагает у детей в возрасте от 2.5 до 9-10 месяцев 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формировать целый  комплекс  важнейших умений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«которые не могут появиться у ребенка без специального обучения (развитие движений, действий с предметами, совершенствование восприятия и др.)»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(с.24):</a:t>
            </a:r>
          </a:p>
          <a:p>
            <a:pPr algn="just"/>
            <a:endParaRPr lang="ru-RU" sz="200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000" b="1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Схватывать игрушку, брать ее из рук взрослого, перекатывать ее из одного места в другое из разных положений,  стучать погремушкой, катать мяч, вкладывать и вынимать предметы из коробки, говорить  «ам-ам, дай», гулить, произносить «ба», «ма», проявлять эмоциональный отклик, радоваться при появлении матери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 и т.д. и  т.п.(с. 26-29).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Заголовок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Характеристики основных российских программ и нормативных документов</a:t>
            </a:r>
            <a:r>
              <a:rPr lang="ru-RU" sz="2800" b="1" smtClean="0">
                <a:solidFill>
                  <a:srgbClr val="FF0000"/>
                </a:solidFill>
              </a:rPr>
              <a:t/>
            </a:r>
            <a:br>
              <a:rPr lang="ru-RU" sz="2800" b="1" smtClean="0">
                <a:solidFill>
                  <a:srgbClr val="FF0000"/>
                </a:solidFill>
              </a:rPr>
            </a:br>
            <a:endParaRPr lang="ru-RU" sz="2800" b="1" smtClean="0">
              <a:solidFill>
                <a:srgbClr val="FF0000"/>
              </a:solidFill>
            </a:endParaRPr>
          </a:p>
        </p:txBody>
      </p:sp>
      <p:sp>
        <p:nvSpPr>
          <p:cNvPr id="62467" name="Объект 2"/>
          <p:cNvSpPr>
            <a:spLocks noGrp="1"/>
          </p:cNvSpPr>
          <p:nvPr>
            <p:ph idx="4294967295"/>
          </p:nvPr>
        </p:nvSpPr>
        <p:spPr>
          <a:xfrm>
            <a:off x="457200" y="1196975"/>
            <a:ext cx="8229600" cy="4752975"/>
          </a:xfrm>
        </p:spPr>
        <p:txBody>
          <a:bodyPr/>
          <a:lstStyle/>
          <a:p>
            <a:pPr algn="just"/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Программа уделяет особое </a:t>
            </a:r>
            <a:r>
              <a:rPr lang="ru-RU" sz="2000" b="1" u="sng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внимание формированию здоровых привычек  в еде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:  «Формировать привычку съедать положенную порцию». «</a:t>
            </a:r>
            <a:r>
              <a:rPr lang="ru-RU" sz="2000" b="1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Создавать у детей положительную установку на фразу взрослого «сейчас будем есть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». </a:t>
            </a:r>
          </a:p>
          <a:p>
            <a:pPr algn="just"/>
            <a:r>
              <a:rPr lang="ru-RU" sz="2000" b="1" smtClean="0">
                <a:solidFill>
                  <a:srgbClr val="33CC33"/>
                </a:solidFill>
                <a:latin typeface="Times New Roman" pitchFamily="18" charset="0"/>
                <a:cs typeface="Times New Roman" pitchFamily="18" charset="0"/>
              </a:rPr>
              <a:t>Программа «Истоки» (2004 г.)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предлагала </a:t>
            </a:r>
            <a:r>
              <a:rPr lang="ru-RU" sz="2000" b="1" smtClean="0">
                <a:solidFill>
                  <a:srgbClr val="33CC33"/>
                </a:solidFill>
                <a:latin typeface="Times New Roman" pitchFamily="18" charset="0"/>
                <a:cs typeface="Times New Roman" pitchFamily="18" charset="0"/>
              </a:rPr>
              <a:t>учить детей ползать и вставать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: «Помогать менять позы, вставать на четвереньки: садиться из положения лежа, ложиться из положения сидя, сидеть без поддержки…; инициировать действия с предметами: осматривать, перекладывать из руки в руку, размахивать;.. Учить ползать; приседать и вставать; переползать через бревно; вставать и садиться; переходить от одного предмета к другому  и т.п.»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Заголовок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Характеристики основных российских программ и нормативных документов</a:t>
            </a:r>
            <a:br>
              <a:rPr lang="ru-RU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(взаимодействие «ребенок-взрослый»)</a:t>
            </a:r>
          </a:p>
        </p:txBody>
      </p:sp>
      <p:sp>
        <p:nvSpPr>
          <p:cNvPr id="59395" name="Объект 2"/>
          <p:cNvSpPr>
            <a:spLocks noGrp="1"/>
          </p:cNvSpPr>
          <p:nvPr>
            <p:ph idx="4294967295"/>
          </p:nvPr>
        </p:nvSpPr>
        <p:spPr>
          <a:xfrm>
            <a:off x="457200" y="1341438"/>
            <a:ext cx="8229600" cy="4608512"/>
          </a:xfrm>
        </p:spPr>
        <p:txBody>
          <a:bodyPr/>
          <a:lstStyle/>
          <a:p>
            <a:pPr algn="just"/>
            <a:endParaRPr lang="ru-RU" sz="200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Преобладающая  модель обучения: </a:t>
            </a:r>
            <a:r>
              <a:rPr lang="ru-RU" sz="2000" b="1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четкая внешняя инструкция</a:t>
            </a:r>
            <a:r>
              <a:rPr lang="ru-RU" sz="200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(экстернальная модель развития);</a:t>
            </a:r>
          </a:p>
          <a:p>
            <a:pPr algn="just"/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Концепция </a:t>
            </a:r>
            <a:r>
              <a:rPr lang="ru-RU" sz="200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«беспомощный, пассивный ребенок»: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u="sng" smtClean="0">
                <a:latin typeface="Times New Roman" pitchFamily="18" charset="0"/>
                <a:cs typeface="Times New Roman" pitchFamily="18" charset="0"/>
              </a:rPr>
              <a:t>ребенок сам </a:t>
            </a:r>
            <a:r>
              <a:rPr lang="ru-RU" sz="2000" b="1" u="sng" smtClean="0">
                <a:latin typeface="Times New Roman" pitchFamily="18" charset="0"/>
                <a:cs typeface="Times New Roman" pitchFamily="18" charset="0"/>
              </a:rPr>
              <a:t>не может ничего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:  ни ползать, ни садиться, ни двигаться,  ни ходить, правильно координируя  руки и ноги,   ни испытывать  чувства и эмоции, ни играть или испытывать любопытство.  Все это воспитатель должен формировать путем обучающих, стимулирующих  воздействий. </a:t>
            </a:r>
            <a:r>
              <a:rPr lang="ru-RU" sz="2000" b="1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Активен здесь, прежде всего взрослый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, которому рекомендуется постоянно стимулировать ребенка,  давать ему импульсы для развития.   Формировать, вызывать, стимулировать, приучать, привлекать внимание, активизировать –  вот  наиболее часто употребляемые  в программах обороты речи.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1066800"/>
          </a:xfrm>
        </p:spPr>
        <p:txBody>
          <a:bodyPr/>
          <a:lstStyle/>
          <a:p>
            <a:r>
              <a:rPr lang="ru-RU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Выводы:</a:t>
            </a:r>
          </a:p>
        </p:txBody>
      </p:sp>
      <p:sp>
        <p:nvSpPr>
          <p:cNvPr id="63491" name="Объект 2"/>
          <p:cNvSpPr>
            <a:spLocks noGrp="1"/>
          </p:cNvSpPr>
          <p:nvPr>
            <p:ph idx="4294967295"/>
          </p:nvPr>
        </p:nvSpPr>
        <p:spPr>
          <a:xfrm>
            <a:off x="457200" y="1268413"/>
            <a:ext cx="8229600" cy="4857750"/>
          </a:xfrm>
        </p:spPr>
        <p:txBody>
          <a:bodyPr/>
          <a:lstStyle/>
          <a:p>
            <a:pPr algn="just"/>
            <a:endParaRPr lang="ru-RU" sz="240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Учитывается только </a:t>
            </a:r>
            <a:r>
              <a:rPr lang="ru-RU" sz="2000" b="1" smtClean="0">
                <a:solidFill>
                  <a:srgbClr val="33CC33"/>
                </a:solidFill>
                <a:latin typeface="Times New Roman" pitchFamily="18" charset="0"/>
                <a:cs typeface="Times New Roman" pitchFamily="18" charset="0"/>
              </a:rPr>
              <a:t>один фактор</a:t>
            </a:r>
            <a:r>
              <a:rPr lang="ru-RU" sz="2000" smtClean="0">
                <a:solidFill>
                  <a:srgbClr val="33CC33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u="sng" smtClean="0">
                <a:solidFill>
                  <a:srgbClr val="33CC33"/>
                </a:solidFill>
                <a:latin typeface="Times New Roman" pitchFamily="18" charset="0"/>
                <a:cs typeface="Times New Roman" pitchFamily="18" charset="0"/>
              </a:rPr>
              <a:t>обучение и воспитание в ДОУ</a:t>
            </a:r>
            <a:r>
              <a:rPr lang="ru-RU" sz="2000" smtClean="0">
                <a:solidFill>
                  <a:srgbClr val="33CC33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семья, другие внешние факторы и индивидуальные особенности детей как </a:t>
            </a:r>
            <a:r>
              <a:rPr lang="ru-RU" sz="2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фактор развития не учитываются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базовые потребности 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ребенка также не учитываются (не упоминаются в программах  и нормативных документах); </a:t>
            </a:r>
          </a:p>
          <a:p>
            <a:pPr algn="just"/>
            <a:endParaRPr lang="ru-RU" sz="200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В большинстве программ </a:t>
            </a:r>
            <a:r>
              <a:rPr lang="ru-RU" sz="2000" b="1" smtClean="0">
                <a:solidFill>
                  <a:srgbClr val="33CC33"/>
                </a:solidFill>
                <a:latin typeface="Times New Roman" pitchFamily="18" charset="0"/>
                <a:cs typeface="Times New Roman" pitchFamily="18" charset="0"/>
              </a:rPr>
              <a:t>зафиксированы  возрастные нормативы развития  по годам: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первая младшая группа, вторая младшая группа, средняя группа, старшая группа,  подготовительная к школе группа. </a:t>
            </a:r>
            <a:r>
              <a:rPr lang="ru-RU" sz="2000" b="1" smtClean="0">
                <a:solidFill>
                  <a:srgbClr val="33CC33"/>
                </a:solidFill>
                <a:latin typeface="Times New Roman" pitchFamily="18" charset="0"/>
                <a:cs typeface="Times New Roman" pitchFamily="18" charset="0"/>
              </a:rPr>
              <a:t>Для каждой группы (возрастного этапа) существует норматив  развития, которому ребенок должен соответствовать.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Заголовок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Выводы:</a:t>
            </a:r>
          </a:p>
        </p:txBody>
      </p:sp>
      <p:sp>
        <p:nvSpPr>
          <p:cNvPr id="65539" name="Объект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algn="just"/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Все дети  развиваются (должны развиваться) </a:t>
            </a:r>
            <a:r>
              <a:rPr lang="ru-RU" sz="2400" b="1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по одному алгоритму, зафиксированному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 в программах и нормативных документах и достигают все вместе одного уровня развития на каждом этапе. </a:t>
            </a:r>
          </a:p>
          <a:p>
            <a:pPr algn="just">
              <a:buFont typeface="Arial" charset="0"/>
              <a:buNone/>
            </a:pPr>
            <a:endParaRPr lang="ru-RU" sz="240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Все дети должны достигать «готовности к школьному обучению по любой программе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»  ( «Образовательные программы дошкольного образовательного учреждения», М:. 2008  стр. 5;  ФГТ  Раздел: «Планируемые результаты»).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914400" y="277813"/>
            <a:ext cx="7772400" cy="114300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>
              <a:defRPr/>
            </a:pPr>
            <a:r>
              <a:rPr lang="ru-RU" sz="2000" b="1" kern="0" dirty="0" smtClean="0">
                <a:solidFill>
                  <a:srgbClr val="002060"/>
                </a:solidFill>
                <a:ea typeface="Calibri"/>
                <a:cs typeface="Times New Roman"/>
              </a:rPr>
              <a:t>РАБОТА </a:t>
            </a:r>
            <a:r>
              <a:rPr lang="ru-RU" sz="2000" b="1" kern="0" dirty="0" smtClean="0">
                <a:solidFill>
                  <a:srgbClr val="002060"/>
                </a:solidFill>
                <a:highlight>
                  <a:srgbClr val="FFFF00"/>
                </a:highlight>
                <a:ea typeface="Calibri"/>
                <a:cs typeface="Times New Roman"/>
              </a:rPr>
              <a:t>ДОШКОЛЬНОЙ ОРГАНИЗАЦИИ</a:t>
            </a:r>
            <a:r>
              <a:rPr lang="ru-RU" sz="2000" b="1" kern="0" dirty="0" smtClean="0">
                <a:solidFill>
                  <a:srgbClr val="002060"/>
                </a:solidFill>
                <a:ea typeface="Calibri"/>
                <a:cs typeface="Times New Roman"/>
              </a:rPr>
              <a:t> БУДЕТ ЭФФЕКТИВНОЙ, ЕСЛИ В НЕЙ:</a:t>
            </a:r>
            <a:br>
              <a:rPr lang="ru-RU" sz="2000" b="1" kern="0" dirty="0" smtClean="0">
                <a:solidFill>
                  <a:srgbClr val="002060"/>
                </a:solidFill>
                <a:ea typeface="Calibri"/>
                <a:cs typeface="Times New Roman"/>
              </a:rPr>
            </a:br>
            <a:endParaRPr lang="ru-RU" sz="2000" b="1" kern="0" dirty="0">
              <a:solidFill>
                <a:srgbClr val="002060"/>
              </a:solidFill>
            </a:endParaRPr>
          </a:p>
        </p:txBody>
      </p:sp>
      <p:sp>
        <p:nvSpPr>
          <p:cNvPr id="66563" name="Объект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algn="just">
              <a:lnSpc>
                <a:spcPct val="115000"/>
              </a:lnSpc>
            </a:pPr>
            <a:r>
              <a:rPr lang="ru-RU" sz="200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 высоко ценится </a:t>
            </a:r>
            <a:r>
              <a:rPr lang="ru-RU" sz="2000" u="sng" smtClean="0">
                <a:solidFill>
                  <a:schemeClr val="accent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самоопределение и соучастие детей в определении содержания работы</a:t>
            </a:r>
            <a:r>
              <a:rPr lang="ru-RU" sz="200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(больше половины всех занятий по содержанию инициируется самими детьми; дети делают то, что им нравится – взрослые поддерживают детскую инициативу;</a:t>
            </a:r>
            <a:endParaRPr lang="ru-RU" sz="2000" smtClean="0">
              <a:ea typeface="Calibri" pitchFamily="34" charset="0"/>
              <a:cs typeface="Times New Roman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200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 педагоги </a:t>
            </a:r>
            <a:r>
              <a:rPr lang="ru-RU" sz="2000" smtClean="0">
                <a:solidFill>
                  <a:srgbClr val="AD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соблюдают </a:t>
            </a:r>
            <a:r>
              <a:rPr lang="ru-RU" sz="200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правильный </a:t>
            </a:r>
            <a:r>
              <a:rPr lang="ru-RU" sz="2000" smtClean="0">
                <a:solidFill>
                  <a:srgbClr val="AD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баланс </a:t>
            </a:r>
            <a:r>
              <a:rPr lang="ru-RU" sz="200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между групповыми занятиями и самостоятельной деятельностью детей, включая свободную игру; </a:t>
            </a:r>
            <a:endParaRPr lang="ru-RU" sz="2000" smtClean="0">
              <a:ea typeface="Calibri" pitchFamily="34" charset="0"/>
              <a:cs typeface="Times New Roman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200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 педагоги </a:t>
            </a:r>
            <a:r>
              <a:rPr lang="ru-RU" sz="2000" smtClean="0">
                <a:solidFill>
                  <a:srgbClr val="AD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относятся к детям уважительно</a:t>
            </a:r>
            <a:r>
              <a:rPr lang="ru-RU" sz="200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внимательно, с любовью и позитивно реагируют на их поведение, учитывают потребности и интересы детей и выстраивают свои предложения в соответствии с ними;</a:t>
            </a:r>
            <a:endParaRPr lang="ru-RU" sz="2000" smtClean="0">
              <a:ea typeface="Calibri" pitchFamily="34" charset="0"/>
              <a:cs typeface="Times New Roman" pitchFamily="18" charset="0"/>
            </a:endParaRPr>
          </a:p>
          <a:p>
            <a:r>
              <a:rPr lang="ru-RU" sz="200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 половину времени отводится </a:t>
            </a:r>
            <a:r>
              <a:rPr lang="ru-RU" sz="200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 самостоятельную деятельность</a:t>
            </a:r>
            <a:r>
              <a:rPr lang="ru-RU" sz="200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детей, включая свободную игру.</a:t>
            </a:r>
            <a:endParaRPr lang="ru-RU" sz="2000" smtClean="0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4"/>
          <p:cNvSpPr>
            <a:spLocks noGrp="1"/>
          </p:cNvSpPr>
          <p:nvPr>
            <p:ph type="title"/>
          </p:nvPr>
        </p:nvSpPr>
        <p:spPr>
          <a:xfrm>
            <a:off x="601663" y="887413"/>
            <a:ext cx="8085137" cy="4552950"/>
          </a:xfrm>
        </p:spPr>
        <p:txBody>
          <a:bodyPr/>
          <a:lstStyle/>
          <a:p>
            <a:r>
              <a:rPr lang="ru-RU" sz="1800" b="1" smtClean="0">
                <a:solidFill>
                  <a:schemeClr val="hlink"/>
                </a:solidFill>
                <a:latin typeface="Times New Roman" pitchFamily="18" charset="0"/>
              </a:rPr>
              <a:t>Программа дошкольного образования</a:t>
            </a:r>
            <a:r>
              <a:rPr lang="ru-RU" sz="1800" smtClean="0">
                <a:latin typeface="Times New Roman" pitchFamily="18" charset="0"/>
              </a:rPr>
              <a:t>  </a:t>
            </a:r>
            <a:r>
              <a:rPr lang="ru-RU" sz="1800" b="1" smtClean="0">
                <a:latin typeface="Times New Roman" pitchFamily="18" charset="0"/>
              </a:rPr>
              <a:t> – </a:t>
            </a:r>
            <a:r>
              <a:rPr lang="ru-RU" sz="1800" smtClean="0">
                <a:latin typeface="Times New Roman" pitchFamily="18" charset="0"/>
              </a:rPr>
              <a:t>это теоретически и эмпирически обоснованная модель, содержащая </a:t>
            </a:r>
            <a:r>
              <a:rPr lang="ru-RU" sz="1800" smtClean="0">
                <a:solidFill>
                  <a:srgbClr val="FF3300"/>
                </a:solidFill>
                <a:latin typeface="Times New Roman" pitchFamily="18" charset="0"/>
              </a:rPr>
              <a:t>описание</a:t>
            </a:r>
            <a:r>
              <a:rPr lang="ru-RU" sz="1800" b="1" smtClean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ru-RU" sz="1800" smtClean="0">
                <a:solidFill>
                  <a:srgbClr val="FF3300"/>
                </a:solidFill>
                <a:latin typeface="Times New Roman" pitchFamily="18" charset="0"/>
              </a:rPr>
              <a:t>поддерживаемой педагогами</a:t>
            </a:r>
            <a:r>
              <a:rPr lang="ru-RU" sz="1800" smtClean="0">
                <a:latin typeface="Times New Roman" pitchFamily="18" charset="0"/>
              </a:rPr>
              <a:t>, ведущей для развития дошкольников </a:t>
            </a:r>
            <a:r>
              <a:rPr lang="ru-RU" sz="1800" smtClean="0">
                <a:solidFill>
                  <a:srgbClr val="FF3300"/>
                </a:solidFill>
                <a:latin typeface="Times New Roman" pitchFamily="18" charset="0"/>
              </a:rPr>
              <a:t>самостоятельной деятельности  детей</a:t>
            </a:r>
            <a:r>
              <a:rPr lang="ru-RU" sz="1800" smtClean="0">
                <a:latin typeface="Times New Roman" pitchFamily="18" charset="0"/>
              </a:rPr>
              <a:t>;  </a:t>
            </a:r>
            <a:r>
              <a:rPr lang="ru-RU" sz="1800" smtClean="0">
                <a:solidFill>
                  <a:srgbClr val="FF3300"/>
                </a:solidFill>
                <a:latin typeface="Times New Roman" pitchFamily="18" charset="0"/>
              </a:rPr>
              <a:t>содержания,  форм, технологий, методов и приемов поддерживающей  это развитие деятельности взрослых</a:t>
            </a:r>
            <a:r>
              <a:rPr lang="ru-RU" sz="1800" smtClean="0">
                <a:latin typeface="Times New Roman" pitchFamily="18" charset="0"/>
              </a:rPr>
              <a:t> (педагогов и родителей)  с указанием целесообразных вариантов  организации их </a:t>
            </a:r>
            <a:r>
              <a:rPr lang="ru-RU" sz="1800" smtClean="0">
                <a:solidFill>
                  <a:srgbClr val="FF3300"/>
                </a:solidFill>
                <a:latin typeface="Times New Roman" pitchFamily="18" charset="0"/>
              </a:rPr>
              <a:t>коллективно-распределенной деятельности во времени</a:t>
            </a:r>
            <a:r>
              <a:rPr lang="ru-RU" sz="1800" smtClean="0">
                <a:latin typeface="Times New Roman" pitchFamily="18" charset="0"/>
              </a:rPr>
              <a:t> (в течение дня, недели, месяца, года)  </a:t>
            </a:r>
            <a:r>
              <a:rPr lang="ru-RU" sz="1800" smtClean="0">
                <a:solidFill>
                  <a:srgbClr val="FF3300"/>
                </a:solidFill>
                <a:latin typeface="Times New Roman" pitchFamily="18" charset="0"/>
              </a:rPr>
              <a:t>в предметно-пространственной среде детского сада и окружающего его социума</a:t>
            </a:r>
            <a:r>
              <a:rPr lang="ru-RU" sz="1800" smtClean="0">
                <a:latin typeface="Times New Roman" pitchFamily="18" charset="0"/>
              </a:rPr>
              <a:t>;  а также возможных </a:t>
            </a:r>
            <a:r>
              <a:rPr lang="ru-RU" sz="1800" smtClean="0">
                <a:solidFill>
                  <a:srgbClr val="FF3300"/>
                </a:solidFill>
                <a:latin typeface="Times New Roman" pitchFamily="18" charset="0"/>
              </a:rPr>
              <a:t>образовательных  результатов</a:t>
            </a:r>
            <a:r>
              <a:rPr lang="ru-RU" sz="1800" smtClean="0">
                <a:latin typeface="Times New Roman" pitchFamily="18" charset="0"/>
              </a:rPr>
              <a:t> этой деятельности, служащих  </a:t>
            </a:r>
            <a:r>
              <a:rPr lang="ru-RU" sz="1800" smtClean="0">
                <a:solidFill>
                  <a:srgbClr val="FF3300"/>
                </a:solidFill>
                <a:latin typeface="Times New Roman" pitchFamily="18" charset="0"/>
              </a:rPr>
              <a:t>целевыми ориентирами</a:t>
            </a:r>
            <a:r>
              <a:rPr lang="ru-RU" sz="1800" smtClean="0">
                <a:latin typeface="Times New Roman" pitchFamily="18" charset="0"/>
              </a:rPr>
              <a:t> реализации программы.</a:t>
            </a:r>
            <a:r>
              <a:rPr lang="ru-RU" smtClean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smtClean="0">
                <a:solidFill>
                  <a:schemeClr val="hlink"/>
                </a:solidFill>
                <a:latin typeface="Times New Roman" pitchFamily="18" charset="0"/>
              </a:rPr>
              <a:t>Требования к качеству  основных образовательных программ дошкольных организаций</a:t>
            </a:r>
            <a:r>
              <a:rPr lang="ru-RU" smtClean="0"/>
              <a:t> </a:t>
            </a:r>
          </a:p>
        </p:txBody>
      </p:sp>
      <p:sp>
        <p:nvSpPr>
          <p:cNvPr id="26626" name="Rectangle 3"/>
          <p:cNvSpPr>
            <a:spLocks noGrp="1"/>
          </p:cNvSpPr>
          <p:nvPr>
            <p:ph type="body" idx="1"/>
          </p:nvPr>
        </p:nvSpPr>
        <p:spPr>
          <a:xfrm>
            <a:off x="403225" y="1793875"/>
            <a:ext cx="8229600" cy="45259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000" smtClean="0"/>
              <a:t>размер детского сада, определяемый количеством детей и групп;</a:t>
            </a:r>
          </a:p>
          <a:p>
            <a:pPr>
              <a:lnSpc>
                <a:spcPct val="80000"/>
              </a:lnSpc>
            </a:pPr>
            <a:r>
              <a:rPr lang="ru-RU" sz="2000" smtClean="0"/>
              <a:t>потребности, мотивы и интересы детей, членов их семей, обусловленные особенностями индивидуального развития дошкольников,  спецификой национальных, социокультурных и иных условий, в которых осуществляется образовательная деятельность, сложившимися традициями, возможности педагогического коллектива.</a:t>
            </a:r>
          </a:p>
          <a:p>
            <a:pPr>
              <a:lnSpc>
                <a:spcPct val="80000"/>
              </a:lnSpc>
            </a:pPr>
            <a:r>
              <a:rPr lang="ru-RU" sz="2000" smtClean="0"/>
              <a:t>контингент родителей, их возможности и готовность участвовать в образовательном процессе совместно с педагогами детского сада;</a:t>
            </a:r>
          </a:p>
          <a:p>
            <a:pPr>
              <a:lnSpc>
                <a:spcPct val="80000"/>
              </a:lnSpc>
            </a:pPr>
            <a:r>
              <a:rPr lang="ru-RU" sz="2000" smtClean="0"/>
              <a:t>кадровые, материально-технические условия (наличие помещений, их оборудование и др.) детского сада;</a:t>
            </a:r>
          </a:p>
          <a:p>
            <a:pPr>
              <a:lnSpc>
                <a:spcPct val="80000"/>
              </a:lnSpc>
            </a:pPr>
            <a:r>
              <a:rPr lang="ru-RU" sz="2000" smtClean="0"/>
              <a:t>возможности окружающего социума для развития детей;</a:t>
            </a:r>
          </a:p>
          <a:p>
            <a:pPr>
              <a:lnSpc>
                <a:spcPct val="80000"/>
              </a:lnSpc>
            </a:pPr>
            <a:r>
              <a:rPr lang="ru-RU" sz="2000" smtClean="0"/>
              <a:t>ожидаемые перспективы развития данного детского сада и соседних дошкольных организаций, </a:t>
            </a:r>
          </a:p>
          <a:p>
            <a:pPr>
              <a:lnSpc>
                <a:spcPct val="80000"/>
              </a:lnSpc>
            </a:pPr>
            <a:r>
              <a:rPr lang="ru-RU" sz="2000" smtClean="0"/>
              <a:t>решение проблемы обеспечения   детей местами в дошкольных организациях в муниципалитете и др.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smtClean="0">
                <a:solidFill>
                  <a:schemeClr val="hlink"/>
                </a:solidFill>
                <a:latin typeface="Times New Roman" pitchFamily="18" charset="0"/>
              </a:rPr>
              <a:t>Методика разработки и освоения основной образовательной программы дошкольной организации с использованием проектной технологии</a:t>
            </a:r>
            <a:r>
              <a:rPr lang="ru-RU" sz="4000" smtClean="0"/>
              <a:t> </a:t>
            </a:r>
          </a:p>
        </p:txBody>
      </p:sp>
      <p:sp>
        <p:nvSpPr>
          <p:cNvPr id="27650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2800" smtClean="0">
                <a:solidFill>
                  <a:srgbClr val="FF3300"/>
                </a:solidFill>
                <a:latin typeface="Times New Roman" pitchFamily="18" charset="0"/>
              </a:rPr>
              <a:t>Наиболее распространенные пути введения новшеств</a:t>
            </a:r>
            <a:r>
              <a:rPr lang="ru-RU" sz="2800" smtClean="0">
                <a:latin typeface="Times New Roman" pitchFamily="18" charset="0"/>
              </a:rPr>
              <a:t>: </a:t>
            </a:r>
          </a:p>
          <a:p>
            <a:r>
              <a:rPr lang="ru-RU" sz="2400" i="1" smtClean="0">
                <a:latin typeface="Times New Roman" pitchFamily="18" charset="0"/>
              </a:rPr>
              <a:t>подход, основанный на  оптимизации деятельности   педагогических кадров, воспитателей детских дошкольных организаций;</a:t>
            </a:r>
          </a:p>
          <a:p>
            <a:r>
              <a:rPr lang="ru-RU" sz="2400" i="1" smtClean="0">
                <a:latin typeface="Times New Roman" pitchFamily="18" charset="0"/>
              </a:rPr>
              <a:t>программно-целевой метод  управления  развитием,  при котором развитие осуществляется на основе долгосрочных и среднесрочных программ системного развития; </a:t>
            </a:r>
          </a:p>
          <a:p>
            <a:r>
              <a:rPr lang="ru-RU" sz="2400" i="1" smtClean="0">
                <a:latin typeface="Times New Roman" pitchFamily="18" charset="0"/>
              </a:rPr>
              <a:t>и, наконец, </a:t>
            </a:r>
            <a:r>
              <a:rPr lang="ru-RU" sz="2400" b="1" i="1" u="sng" smtClean="0">
                <a:solidFill>
                  <a:schemeClr val="hlink"/>
                </a:solidFill>
                <a:latin typeface="Times New Roman" pitchFamily="18" charset="0"/>
              </a:rPr>
              <a:t>проектный  подход  к внедрению новшеств.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ChangeArrowheads="1"/>
          </p:cNvSpPr>
          <p:nvPr/>
        </p:nvSpPr>
        <p:spPr bwMode="auto">
          <a:xfrm>
            <a:off x="142875" y="209550"/>
            <a:ext cx="8858250" cy="578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0850" algn="just"/>
            <a:r>
              <a:rPr lang="ru-RU" sz="2200">
                <a:solidFill>
                  <a:srgbClr val="376092"/>
                </a:solidFill>
                <a:latin typeface="Arial Black" pitchFamily="34" charset="0"/>
              </a:rPr>
              <a:t>Современным  типом является </a:t>
            </a:r>
            <a:r>
              <a:rPr lang="ru-RU" sz="2200" b="1" i="1">
                <a:solidFill>
                  <a:srgbClr val="C00000"/>
                </a:solidFill>
                <a:latin typeface="Arial Black" pitchFamily="34" charset="0"/>
              </a:rPr>
              <a:t>проектно-технологический тип организационной культуры</a:t>
            </a:r>
            <a:r>
              <a:rPr lang="ru-RU" sz="2200">
                <a:solidFill>
                  <a:srgbClr val="C00000"/>
                </a:solidFill>
                <a:latin typeface="Arial Black" pitchFamily="34" charset="0"/>
              </a:rPr>
              <a:t>. </a:t>
            </a:r>
            <a:r>
              <a:rPr lang="ru-RU" sz="2200">
                <a:solidFill>
                  <a:srgbClr val="376092"/>
                </a:solidFill>
                <a:latin typeface="Arial Black" pitchFamily="34" charset="0"/>
              </a:rPr>
              <a:t>Он  состоит в том, что единый процесс  деятельности разбивается на отдельные завершенные циклы, которые называются </a:t>
            </a:r>
            <a:r>
              <a:rPr lang="ru-RU" sz="2200" b="1" i="1">
                <a:solidFill>
                  <a:srgbClr val="31859C"/>
                </a:solidFill>
                <a:latin typeface="Arial Black" pitchFamily="34" charset="0"/>
              </a:rPr>
              <a:t>проектами.</a:t>
            </a:r>
            <a:r>
              <a:rPr lang="ru-RU" sz="2200">
                <a:solidFill>
                  <a:srgbClr val="31859C"/>
                </a:solidFill>
                <a:latin typeface="Arial Black" pitchFamily="34" charset="0"/>
              </a:rPr>
              <a:t> </a:t>
            </a:r>
          </a:p>
          <a:p>
            <a:pPr indent="450850" algn="just"/>
            <a:endParaRPr lang="ru-RU" sz="2200">
              <a:solidFill>
                <a:srgbClr val="376092"/>
              </a:solidFill>
              <a:latin typeface="Arial Black" pitchFamily="34" charset="0"/>
            </a:endParaRPr>
          </a:p>
          <a:p>
            <a:pPr indent="450850" algn="just" eaLnBrk="0" hangingPunct="0"/>
            <a:r>
              <a:rPr lang="ru-RU" sz="2200" u="sng">
                <a:solidFill>
                  <a:srgbClr val="376092"/>
                </a:solidFill>
                <a:latin typeface="Arial Black" pitchFamily="34" charset="0"/>
              </a:rPr>
              <a:t>Введение новшеств с помощью проектных технологий обеспечивается не только и не столько теоретическими знаниями, сколько </a:t>
            </a:r>
            <a:r>
              <a:rPr lang="ru-RU" sz="2200" b="1" i="1" u="sng">
                <a:solidFill>
                  <a:srgbClr val="C00000"/>
                </a:solidFill>
                <a:latin typeface="Arial Black" pitchFamily="34" charset="0"/>
              </a:rPr>
              <a:t>аналитической работой команды исполнителей и  ее поэтапным осуществлением.</a:t>
            </a:r>
          </a:p>
          <a:p>
            <a:pPr indent="450850" algn="just" eaLnBrk="0" hangingPunct="0"/>
            <a:endParaRPr lang="ru-RU" sz="2200" u="sng">
              <a:solidFill>
                <a:srgbClr val="376092"/>
              </a:solidFill>
              <a:latin typeface="Arial Black" pitchFamily="34" charset="0"/>
            </a:endParaRPr>
          </a:p>
          <a:p>
            <a:pPr indent="450850" algn="just" eaLnBrk="0" hangingPunct="0"/>
            <a:r>
              <a:rPr lang="ru-RU" sz="2200" b="1">
                <a:solidFill>
                  <a:srgbClr val="C00000"/>
                </a:solidFill>
                <a:latin typeface="Arial Black" pitchFamily="34" charset="0"/>
              </a:rPr>
              <a:t>Проект</a:t>
            </a:r>
            <a:r>
              <a:rPr lang="ru-RU" sz="2200" b="1">
                <a:solidFill>
                  <a:srgbClr val="376092"/>
                </a:solidFill>
                <a:latin typeface="Arial Black" pitchFamily="34" charset="0"/>
              </a:rPr>
              <a:t> </a:t>
            </a:r>
            <a:r>
              <a:rPr lang="ru-RU" sz="2200">
                <a:solidFill>
                  <a:srgbClr val="376092"/>
                </a:solidFill>
                <a:latin typeface="Arial Black" pitchFamily="34" charset="0"/>
              </a:rPr>
              <a:t>- целенаправленное создание или изменение некоторой системы, ограниченное во времени и ресурсах и имеющее специфическую организацию.  В проектной технологии работа выполняется </a:t>
            </a:r>
            <a:r>
              <a:rPr lang="ru-RU" sz="2200">
                <a:solidFill>
                  <a:srgbClr val="C00000"/>
                </a:solidFill>
                <a:latin typeface="Arial Black" pitchFamily="34" charset="0"/>
              </a:rPr>
              <a:t>по частям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>
                <a:solidFill>
                  <a:srgbClr val="E20000"/>
                </a:solidFill>
              </a:rPr>
              <a:t>Задание 1</a:t>
            </a:r>
          </a:p>
        </p:txBody>
      </p:sp>
      <p:sp>
        <p:nvSpPr>
          <p:cNvPr id="1638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z="4400" b="1" smtClean="0">
                <a:solidFill>
                  <a:schemeClr val="tx2"/>
                </a:solidFill>
              </a:rPr>
              <a:t>Перечислите, какие изменения нужны в   ДОО в связи с переходом на работу по ФГОС.</a:t>
            </a:r>
          </a:p>
          <a:p>
            <a:pPr eaLnBrk="1" hangingPunct="1"/>
            <a:r>
              <a:rPr lang="ru-RU" sz="4400" b="1" smtClean="0">
                <a:solidFill>
                  <a:schemeClr val="tx2"/>
                </a:solidFill>
              </a:rPr>
              <a:t>Как вы определили что нужны именно эти изменения?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smtClean="0">
                <a:solidFill>
                  <a:srgbClr val="FF3300"/>
                </a:solidFill>
                <a:latin typeface="Times New Roman" pitchFamily="18" charset="0"/>
              </a:rPr>
              <a:t>Как часть инновационной работы, проект обладает следующими характеристиками:</a:t>
            </a:r>
            <a:br>
              <a:rPr lang="ru-RU" sz="2800" b="1" smtClean="0">
                <a:solidFill>
                  <a:srgbClr val="FF3300"/>
                </a:solidFill>
                <a:latin typeface="Times New Roman" pitchFamily="18" charset="0"/>
              </a:rPr>
            </a:br>
            <a:endParaRPr lang="ru-RU" sz="2800" b="1" smtClean="0">
              <a:solidFill>
                <a:srgbClr val="FF3300"/>
              </a:solidFill>
              <a:latin typeface="Times New Roman" pitchFamily="18" charset="0"/>
            </a:endParaRPr>
          </a:p>
        </p:txBody>
      </p:sp>
      <p:sp>
        <p:nvSpPr>
          <p:cNvPr id="2969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mtClean="0"/>
              <a:t>1.  подчинен  достижению конечных целей и  получению новых (уникальных) результатов;</a:t>
            </a:r>
          </a:p>
          <a:p>
            <a:pPr>
              <a:lnSpc>
                <a:spcPct val="90000"/>
              </a:lnSpc>
            </a:pPr>
            <a:r>
              <a:rPr lang="ru-RU" smtClean="0"/>
              <a:t>2. протяженность реализации проекта жестко ограничена во времени, с определенными моментами его начала и завершения;</a:t>
            </a:r>
          </a:p>
          <a:p>
            <a:pPr>
              <a:lnSpc>
                <a:spcPct val="90000"/>
              </a:lnSpc>
            </a:pPr>
            <a:r>
              <a:rPr lang="ru-RU" smtClean="0"/>
              <a:t>3. для выполнения проекта  требуются ограниченные  ресурсы.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2800" smtClean="0"/>
              <a:t>аналитическое обоснование проблемы, на решение  которой  направлена реализация проекта;</a:t>
            </a:r>
          </a:p>
          <a:p>
            <a:pPr>
              <a:lnSpc>
                <a:spcPct val="80000"/>
              </a:lnSpc>
            </a:pPr>
            <a:r>
              <a:rPr lang="ru-RU" sz="2800" smtClean="0"/>
              <a:t>цели проекта;</a:t>
            </a:r>
          </a:p>
          <a:p>
            <a:pPr>
              <a:lnSpc>
                <a:spcPct val="80000"/>
              </a:lnSpc>
            </a:pPr>
            <a:r>
              <a:rPr lang="ru-RU" sz="2800" smtClean="0"/>
              <a:t>перечень пакетов и входящих в них отдельных работ, выполняемых в проекте, график выполнения работ проекта;</a:t>
            </a:r>
          </a:p>
          <a:p>
            <a:pPr>
              <a:lnSpc>
                <a:spcPct val="80000"/>
              </a:lnSpc>
            </a:pPr>
            <a:r>
              <a:rPr lang="ru-RU" sz="2800" smtClean="0"/>
              <a:t>план реализации проекта;</a:t>
            </a:r>
          </a:p>
          <a:p>
            <a:pPr>
              <a:lnSpc>
                <a:spcPct val="80000"/>
              </a:lnSpc>
            </a:pPr>
            <a:r>
              <a:rPr lang="ru-RU" sz="2800" smtClean="0"/>
              <a:t>финансовое обоснование  или  смета расходов на реализацию проекта.</a:t>
            </a:r>
          </a:p>
        </p:txBody>
      </p:sp>
      <p:sp>
        <p:nvSpPr>
          <p:cNvPr id="3072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smtClean="0">
                <a:solidFill>
                  <a:srgbClr val="FF3300"/>
                </a:solidFill>
                <a:latin typeface="Times New Roman" pitchFamily="18" charset="0"/>
              </a:rPr>
              <a:t>Структура Проекта 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1"/>
          <p:cNvSpPr>
            <a:spLocks noChangeArrowheads="1"/>
          </p:cNvSpPr>
          <p:nvPr/>
        </p:nvSpPr>
        <p:spPr bwMode="auto">
          <a:xfrm>
            <a:off x="0" y="-100013"/>
            <a:ext cx="9144000" cy="6340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450850" algn="ctr">
              <a:defRPr/>
            </a:pPr>
            <a:r>
              <a:rPr lang="ru-RU" sz="2600" b="1" dirty="0">
                <a:solidFill>
                  <a:srgbClr val="230CA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Особенности проекта</a:t>
            </a:r>
          </a:p>
          <a:p>
            <a:pPr indent="450850" algn="ctr">
              <a:defRPr/>
            </a:pPr>
            <a:endParaRPr lang="ru-RU" sz="2000" dirty="0">
              <a:solidFill>
                <a:schemeClr val="accent1">
                  <a:lumMod val="50000"/>
                </a:schemeClr>
              </a:solidFill>
              <a:latin typeface="Bookman Old Style" pitchFamily="18" charset="0"/>
            </a:endParaRPr>
          </a:p>
          <a:p>
            <a:pPr indent="450850" algn="just" eaLnBrk="0" hangingPunct="0">
              <a:defRPr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1. Направленность </a:t>
            </a:r>
            <a:r>
              <a:rPr lang="ru-RU" sz="2000" dirty="0">
                <a:solidFill>
                  <a:srgbClr val="C00000"/>
                </a:solidFill>
                <a:latin typeface="Arial Black" pitchFamily="34" charset="0"/>
              </a:rPr>
              <a:t>на достижение конечных целей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и  получение новых (уникальных) результатов.</a:t>
            </a:r>
          </a:p>
          <a:p>
            <a:pPr indent="450850" algn="just" eaLnBrk="0" hangingPunct="0">
              <a:defRPr/>
            </a:pPr>
            <a:endParaRPr lang="ru-RU" sz="2000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  <a:p>
            <a:pPr indent="450850" algn="just" eaLnBrk="0" hangingPunct="0">
              <a:defRPr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2. </a:t>
            </a:r>
            <a:r>
              <a:rPr lang="ru-RU" sz="2000" dirty="0">
                <a:solidFill>
                  <a:srgbClr val="C00000"/>
                </a:solidFill>
                <a:latin typeface="Arial Black" pitchFamily="34" charset="0"/>
              </a:rPr>
              <a:t>Координированное выполнение многочисленных взаимосвязанных работ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с </a:t>
            </a:r>
            <a:r>
              <a:rPr lang="ru-RU" sz="2000" dirty="0" err="1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поуровневой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 детализацией по видам деятельности, ответственности, объемам и ресурсам.</a:t>
            </a:r>
          </a:p>
          <a:p>
            <a:pPr indent="450850" algn="just" eaLnBrk="0" hangingPunct="0">
              <a:defRPr/>
            </a:pPr>
            <a:endParaRPr lang="ru-RU" sz="2000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  <a:p>
            <a:pPr indent="450850" algn="just" eaLnBrk="0" hangingPunct="0">
              <a:defRPr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3. </a:t>
            </a:r>
            <a:r>
              <a:rPr lang="ru-RU" sz="2000" dirty="0">
                <a:solidFill>
                  <a:srgbClr val="C00000"/>
                </a:solidFill>
                <a:latin typeface="Arial Black" pitchFamily="34" charset="0"/>
              </a:rPr>
              <a:t>Ограниченная протяженность во времени,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с определенными моментами начала и завершения всех работ и проекта в целом.</a:t>
            </a:r>
          </a:p>
          <a:p>
            <a:pPr indent="450850" algn="just" eaLnBrk="0" hangingPunct="0">
              <a:defRPr/>
            </a:pPr>
            <a:endParaRPr lang="ru-RU" sz="2000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  <a:p>
            <a:pPr indent="450850" algn="just" eaLnBrk="0" hangingPunct="0">
              <a:defRPr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4.</a:t>
            </a:r>
            <a:r>
              <a:rPr lang="ru-RU" sz="2000" dirty="0">
                <a:solidFill>
                  <a:srgbClr val="FF0000"/>
                </a:solidFill>
                <a:latin typeface="Arial Black" pitchFamily="34" charset="0"/>
              </a:rPr>
              <a:t> </a:t>
            </a:r>
            <a:r>
              <a:rPr lang="ru-RU" sz="2000" dirty="0">
                <a:solidFill>
                  <a:srgbClr val="C00000"/>
                </a:solidFill>
                <a:latin typeface="Arial Black" pitchFamily="34" charset="0"/>
              </a:rPr>
              <a:t>Ограниченность</a:t>
            </a:r>
            <a:r>
              <a:rPr lang="ru-RU" sz="2000" dirty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требуемых </a:t>
            </a:r>
            <a:r>
              <a:rPr lang="ru-RU" sz="2000" dirty="0">
                <a:solidFill>
                  <a:srgbClr val="C00000"/>
                </a:solidFill>
                <a:latin typeface="Arial Black" pitchFamily="34" charset="0"/>
              </a:rPr>
              <a:t>ресурсов.</a:t>
            </a:r>
          </a:p>
          <a:p>
            <a:pPr indent="450850" algn="just" eaLnBrk="0" hangingPunct="0">
              <a:defRPr/>
            </a:pPr>
            <a:endParaRPr lang="ru-RU" sz="2000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  <a:p>
            <a:pPr indent="450850" algn="just" eaLnBrk="0" hangingPunct="0">
              <a:defRPr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5. Специфическая организация управления, опирающегося на работу </a:t>
            </a:r>
            <a:r>
              <a:rPr lang="ru-RU" sz="2000" dirty="0">
                <a:solidFill>
                  <a:srgbClr val="C00000"/>
                </a:solidFill>
                <a:latin typeface="Arial Black" pitchFamily="34" charset="0"/>
              </a:rPr>
              <a:t>проектных команд.</a:t>
            </a:r>
          </a:p>
          <a:p>
            <a:pPr indent="450850" algn="just" eaLnBrk="0" hangingPunct="0">
              <a:defRPr/>
            </a:pPr>
            <a:endParaRPr lang="ru-RU" sz="2000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  <a:p>
            <a:pPr indent="450850" algn="just" eaLnBrk="0" hangingPunct="0">
              <a:defRPr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6. Наличие </a:t>
            </a:r>
            <a:r>
              <a:rPr lang="ru-RU" sz="2000" dirty="0">
                <a:solidFill>
                  <a:srgbClr val="C00000"/>
                </a:solidFill>
                <a:latin typeface="Arial Black" pitchFamily="34" charset="0"/>
              </a:rPr>
              <a:t>оперативного управления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разработкой и реализацией проектов на основе систем их контроля.</a:t>
            </a:r>
            <a:r>
              <a:rPr lang="ru-RU" sz="2000" baseline="300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  </a:t>
            </a:r>
            <a:endParaRPr lang="ru-RU" sz="2000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1"/>
          <p:cNvSpPr>
            <a:spLocks noChangeArrowheads="1"/>
          </p:cNvSpPr>
          <p:nvPr/>
        </p:nvSpPr>
        <p:spPr bwMode="auto">
          <a:xfrm>
            <a:off x="0" y="153988"/>
            <a:ext cx="8929688" cy="664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450850" algn="ctr">
              <a:defRPr/>
            </a:pPr>
            <a:r>
              <a:rPr lang="ru-RU" sz="2800" b="1" dirty="0">
                <a:solidFill>
                  <a:srgbClr val="230CA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Жизненный цикл проекта</a:t>
            </a:r>
          </a:p>
          <a:p>
            <a:pPr indent="450850" algn="just">
              <a:defRPr/>
            </a:pPr>
            <a:endParaRPr lang="ru-RU" dirty="0">
              <a:solidFill>
                <a:schemeClr val="accent1">
                  <a:lumMod val="75000"/>
                </a:schemeClr>
              </a:solidFill>
              <a:latin typeface="Arial" pitchFamily="34" charset="0"/>
            </a:endParaRPr>
          </a:p>
          <a:p>
            <a:pPr algn="just" eaLnBrk="0" hangingPunct="0">
              <a:defRPr/>
            </a:pPr>
            <a:r>
              <a:rPr lang="ru-RU" sz="2000" b="1" i="1" dirty="0">
                <a:solidFill>
                  <a:srgbClr val="C00000"/>
                </a:solidFill>
                <a:latin typeface="Arial Black" pitchFamily="34" charset="0"/>
              </a:rPr>
              <a:t>Фаза проектирования</a:t>
            </a:r>
            <a:r>
              <a:rPr lang="ru-RU" sz="2000" b="1" dirty="0">
                <a:solidFill>
                  <a:srgbClr val="C00000"/>
                </a:solidFill>
                <a:latin typeface="Arial Black" pitchFamily="34" charset="0"/>
              </a:rPr>
              <a:t>,</a:t>
            </a:r>
            <a:r>
              <a:rPr lang="ru-RU" sz="2000" dirty="0">
                <a:solidFill>
                  <a:srgbClr val="C00000"/>
                </a:solidFill>
                <a:latin typeface="Arial Black" pitchFamily="34" charset="0"/>
              </a:rPr>
              <a:t>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результатом которой является построенная модель создаваемой системы и план ее реализации.</a:t>
            </a:r>
          </a:p>
          <a:p>
            <a:pPr algn="just" eaLnBrk="0" hangingPunct="0">
              <a:defRPr/>
            </a:pPr>
            <a:endParaRPr lang="ru-RU" sz="2000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  <a:p>
            <a:pPr algn="just" eaLnBrk="0" hangingPunct="0">
              <a:defRPr/>
            </a:pPr>
            <a:r>
              <a:rPr lang="ru-RU" sz="2000" b="1" i="1" dirty="0">
                <a:solidFill>
                  <a:srgbClr val="C00000"/>
                </a:solidFill>
                <a:latin typeface="Arial Black" pitchFamily="34" charset="0"/>
              </a:rPr>
              <a:t>Технологическая фаза</a:t>
            </a:r>
            <a:r>
              <a:rPr lang="ru-RU" sz="2000" dirty="0">
                <a:solidFill>
                  <a:srgbClr val="C00000"/>
                </a:solidFill>
                <a:latin typeface="Arial Black" pitchFamily="34" charset="0"/>
              </a:rPr>
              <a:t>,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результатом которой является реализация системы.</a:t>
            </a:r>
          </a:p>
          <a:p>
            <a:pPr algn="just" eaLnBrk="0" hangingPunct="0">
              <a:defRPr/>
            </a:pPr>
            <a:endParaRPr lang="ru-RU" sz="2000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  <a:p>
            <a:pPr algn="just" eaLnBrk="0" hangingPunct="0">
              <a:defRPr/>
            </a:pPr>
            <a:r>
              <a:rPr lang="ru-RU" sz="2000" b="1" i="1" dirty="0">
                <a:solidFill>
                  <a:srgbClr val="C00000"/>
                </a:solidFill>
                <a:latin typeface="Arial Black" pitchFamily="34" charset="0"/>
              </a:rPr>
              <a:t>Рефлексивная фаза</a:t>
            </a:r>
            <a:r>
              <a:rPr lang="ru-RU" sz="2000" dirty="0">
                <a:solidFill>
                  <a:srgbClr val="C00000"/>
                </a:solidFill>
                <a:latin typeface="Arial Black" pitchFamily="34" charset="0"/>
              </a:rPr>
              <a:t>,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результатом которой является оценка реализованной системы и определение необходимости либо ее дальнейшей коррекции, либо «запуска» нового проекта.  Рефлексивная фаза позволяет использовать приобретенный опыт  проектной деятельности при реализации других проектов (обучение)</a:t>
            </a:r>
          </a:p>
          <a:p>
            <a:pPr algn="just" eaLnBrk="0" hangingPunct="0">
              <a:defRPr/>
            </a:pPr>
            <a:r>
              <a:rPr lang="ru-RU" sz="2000" i="1" dirty="0">
                <a:solidFill>
                  <a:srgbClr val="C00000"/>
                </a:solidFill>
                <a:latin typeface="Arial Black" pitchFamily="34" charset="0"/>
              </a:rPr>
              <a:t>Два этапа цикла  проекта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являются как бы противоположными: </a:t>
            </a:r>
          </a:p>
          <a:p>
            <a:pPr algn="just" eaLnBrk="0" hangingPunct="0">
              <a:defRPr/>
            </a:pPr>
            <a:endParaRPr lang="ru-RU" sz="2000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  <a:p>
            <a:pPr algn="just" eaLnBrk="0" hangingPunct="0">
              <a:buFont typeface="Wingdings" pitchFamily="2" charset="2"/>
              <a:buChar char="q"/>
              <a:defRPr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проект  дословно означает </a:t>
            </a:r>
            <a:r>
              <a:rPr lang="ru-RU" sz="2000" b="1" dirty="0">
                <a:solidFill>
                  <a:srgbClr val="C00000"/>
                </a:solidFill>
                <a:latin typeface="Arial Black" pitchFamily="34" charset="0"/>
              </a:rPr>
              <a:t>«брошенный вперед»</a:t>
            </a:r>
          </a:p>
          <a:p>
            <a:pPr algn="just" eaLnBrk="0" hangingPunct="0">
              <a:buFont typeface="Wingdings" pitchFamily="2" charset="2"/>
              <a:buChar char="q"/>
              <a:defRPr/>
            </a:pPr>
            <a:endParaRPr lang="ru-RU" sz="2000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  <a:p>
            <a:pPr algn="just" eaLnBrk="0" hangingPunct="0">
              <a:buFont typeface="Wingdings" pitchFamily="2" charset="2"/>
              <a:buChar char="q"/>
              <a:defRPr/>
            </a:pP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рефлексия дословно означает  – </a:t>
            </a:r>
            <a:r>
              <a:rPr lang="ru-RU" sz="2000" dirty="0">
                <a:solidFill>
                  <a:srgbClr val="C00000"/>
                </a:solidFill>
                <a:latin typeface="Arial Black" pitchFamily="34" charset="0"/>
              </a:rPr>
              <a:t>«</a:t>
            </a:r>
            <a:r>
              <a:rPr lang="ru-RU" sz="2000" b="1" dirty="0">
                <a:solidFill>
                  <a:srgbClr val="C00000"/>
                </a:solidFill>
                <a:latin typeface="Arial Black" pitchFamily="34" charset="0"/>
              </a:rPr>
              <a:t>обращение назад</a:t>
            </a:r>
            <a:r>
              <a:rPr lang="ru-RU" sz="2000" dirty="0">
                <a:solidFill>
                  <a:srgbClr val="C00000"/>
                </a:solidFill>
                <a:latin typeface="Arial Black" pitchFamily="34" charset="0"/>
              </a:rPr>
              <a:t>».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1"/>
          <p:cNvSpPr>
            <a:spLocks noChangeArrowheads="1"/>
          </p:cNvSpPr>
          <p:nvPr/>
        </p:nvSpPr>
        <p:spPr bwMode="auto">
          <a:xfrm>
            <a:off x="0" y="-98425"/>
            <a:ext cx="9144000" cy="695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450850">
              <a:defRPr/>
            </a:pPr>
            <a:r>
              <a:rPr lang="ru-RU" sz="2800" b="1" dirty="0">
                <a:solidFill>
                  <a:srgbClr val="230CA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Класс проекта</a:t>
            </a:r>
          </a:p>
          <a:p>
            <a:pPr indent="450850">
              <a:defRPr/>
            </a:pPr>
            <a:r>
              <a:rPr lang="ru-RU" sz="2800" b="1" dirty="0">
                <a:solidFill>
                  <a:srgbClr val="230CA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</a:p>
          <a:p>
            <a:pPr indent="450850">
              <a:defRPr/>
            </a:pPr>
            <a:r>
              <a:rPr lang="ru-RU" sz="2400" b="1" dirty="0">
                <a:solidFill>
                  <a:srgbClr val="230CA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В проектной технологии работа выполняется по частям. На какие проекты </a:t>
            </a:r>
            <a:r>
              <a:rPr lang="ru-RU" sz="2400" b="1">
                <a:solidFill>
                  <a:srgbClr val="230CA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(части)  может </a:t>
            </a:r>
            <a:r>
              <a:rPr lang="ru-RU" sz="2400" b="1" dirty="0">
                <a:solidFill>
                  <a:srgbClr val="230CA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быть поделена работа?</a:t>
            </a:r>
          </a:p>
          <a:p>
            <a:pPr indent="450850" algn="just">
              <a:defRPr/>
            </a:pPr>
            <a:endParaRPr lang="ru-RU" sz="1600" dirty="0">
              <a:solidFill>
                <a:schemeClr val="accent1">
                  <a:lumMod val="75000"/>
                </a:schemeClr>
              </a:solidFill>
              <a:latin typeface="Arial" pitchFamily="34" charset="0"/>
            </a:endParaRPr>
          </a:p>
          <a:p>
            <a:pPr indent="450850" algn="just" eaLnBrk="0" hangingPunct="0">
              <a:defRPr/>
            </a:pPr>
            <a:r>
              <a:rPr lang="ru-RU" sz="1600" i="1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Класс  проекта определяется в </a:t>
            </a:r>
            <a:r>
              <a:rPr lang="ru-RU" sz="1600" b="1" i="1" dirty="0">
                <a:solidFill>
                  <a:srgbClr val="C00000"/>
                </a:solidFill>
                <a:latin typeface="Arial Black" pitchFamily="34" charset="0"/>
              </a:rPr>
              <a:t>зависимости от </a:t>
            </a:r>
            <a:r>
              <a:rPr lang="ru-RU" sz="1600" b="1" i="1" u="sng" dirty="0">
                <a:solidFill>
                  <a:srgbClr val="C00000"/>
                </a:solidFill>
                <a:latin typeface="Arial Black" pitchFamily="34" charset="0"/>
              </a:rPr>
              <a:t>масштаба</a:t>
            </a:r>
            <a:r>
              <a:rPr lang="ru-RU" sz="1600" b="1" i="1" dirty="0">
                <a:solidFill>
                  <a:srgbClr val="C00000"/>
                </a:solidFill>
                <a:latin typeface="Arial Black" pitchFamily="34" charset="0"/>
              </a:rPr>
              <a:t> и степени </a:t>
            </a:r>
            <a:r>
              <a:rPr lang="ru-RU" sz="1600" b="1" i="1" u="sng" dirty="0">
                <a:solidFill>
                  <a:srgbClr val="C00000"/>
                </a:solidFill>
                <a:latin typeface="Arial Black" pitchFamily="34" charset="0"/>
              </a:rPr>
              <a:t>взаимозависимости </a:t>
            </a:r>
            <a:r>
              <a:rPr lang="ru-RU" sz="1600" b="1" i="1" dirty="0">
                <a:solidFill>
                  <a:srgbClr val="C00000"/>
                </a:solidFill>
                <a:latin typeface="Arial Black" pitchFamily="34" charset="0"/>
              </a:rPr>
              <a:t>целенаправленных изменений. </a:t>
            </a:r>
          </a:p>
          <a:p>
            <a:pPr indent="450850" algn="just" eaLnBrk="0" hangingPunct="0">
              <a:defRPr/>
            </a:pPr>
            <a:endParaRPr lang="ru-RU" sz="1600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  <a:p>
            <a:pPr indent="450850" algn="just" eaLnBrk="0" hangingPunct="0">
              <a:defRPr/>
            </a:pP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В порядке возрастания   целенаправленные  изменения могут производиться как :</a:t>
            </a:r>
          </a:p>
          <a:p>
            <a:pPr indent="450850" algn="just" eaLnBrk="0" hangingPunct="0">
              <a:defRPr/>
            </a:pPr>
            <a:r>
              <a:rPr lang="ru-RU" sz="1600" b="1" dirty="0">
                <a:solidFill>
                  <a:srgbClr val="C00000"/>
                </a:solidFill>
                <a:latin typeface="Arial Black" pitchFamily="34" charset="0"/>
              </a:rPr>
              <a:t>- </a:t>
            </a:r>
            <a:r>
              <a:rPr lang="ru-RU" sz="1600" b="1" i="1" dirty="0">
                <a:solidFill>
                  <a:srgbClr val="C00000"/>
                </a:solidFill>
                <a:latin typeface="Arial Black" pitchFamily="34" charset="0"/>
              </a:rPr>
              <a:t>отдельные работы</a:t>
            </a:r>
            <a:r>
              <a:rPr lang="ru-RU" sz="1600" dirty="0">
                <a:solidFill>
                  <a:srgbClr val="C00000"/>
                </a:solidFill>
                <a:latin typeface="Arial Black" pitchFamily="34" charset="0"/>
              </a:rPr>
              <a:t>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(операции);</a:t>
            </a:r>
          </a:p>
          <a:p>
            <a:pPr indent="450850" algn="just" eaLnBrk="0" hangingPunct="0">
              <a:defRPr/>
            </a:pPr>
            <a:r>
              <a:rPr lang="ru-RU" sz="1600" b="1" dirty="0">
                <a:solidFill>
                  <a:srgbClr val="C00000"/>
                </a:solidFill>
                <a:latin typeface="Arial Black" pitchFamily="34" charset="0"/>
              </a:rPr>
              <a:t>- </a:t>
            </a:r>
            <a:r>
              <a:rPr lang="ru-RU" sz="1600" b="1" i="1" dirty="0">
                <a:solidFill>
                  <a:srgbClr val="C00000"/>
                </a:solidFill>
                <a:latin typeface="Arial Black" pitchFamily="34" charset="0"/>
              </a:rPr>
              <a:t>пакеты работ</a:t>
            </a:r>
            <a:r>
              <a:rPr lang="ru-RU" sz="1600" dirty="0">
                <a:solidFill>
                  <a:srgbClr val="C00000"/>
                </a:solidFill>
                <a:latin typeface="Arial Black" pitchFamily="34" charset="0"/>
              </a:rPr>
              <a:t>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(комплексы технологически взаимосвязанных операций);</a:t>
            </a:r>
          </a:p>
          <a:p>
            <a:pPr indent="450850" algn="just" eaLnBrk="0" hangingPunct="0">
              <a:defRPr/>
            </a:pPr>
            <a:r>
              <a:rPr lang="ru-RU" sz="1600" dirty="0">
                <a:solidFill>
                  <a:srgbClr val="C00000"/>
                </a:solidFill>
                <a:latin typeface="Arial Black" pitchFamily="34" charset="0"/>
              </a:rPr>
              <a:t>- </a:t>
            </a:r>
            <a:r>
              <a:rPr lang="ru-RU" sz="1600" b="1" i="1" dirty="0">
                <a:solidFill>
                  <a:srgbClr val="C00000"/>
                </a:solidFill>
                <a:latin typeface="Arial Black" pitchFamily="34" charset="0"/>
              </a:rPr>
              <a:t>единичные проекты</a:t>
            </a:r>
            <a:r>
              <a:rPr lang="ru-RU" sz="1600" dirty="0">
                <a:solidFill>
                  <a:srgbClr val="C00000"/>
                </a:solidFill>
                <a:latin typeface="Arial Black" pitchFamily="34" charset="0"/>
              </a:rPr>
              <a:t>;</a:t>
            </a:r>
          </a:p>
          <a:p>
            <a:pPr indent="450850" algn="just" eaLnBrk="0" hangingPunct="0">
              <a:defRPr/>
            </a:pPr>
            <a:r>
              <a:rPr lang="ru-RU" sz="1600" dirty="0">
                <a:solidFill>
                  <a:srgbClr val="C00000"/>
                </a:solidFill>
                <a:latin typeface="Arial Black" pitchFamily="34" charset="0"/>
              </a:rPr>
              <a:t>- </a:t>
            </a:r>
            <a:r>
              <a:rPr lang="ru-RU" sz="1600" b="1" i="1" dirty="0" err="1">
                <a:solidFill>
                  <a:srgbClr val="C00000"/>
                </a:solidFill>
                <a:latin typeface="Arial Black" pitchFamily="34" charset="0"/>
              </a:rPr>
              <a:t>мультипроекты</a:t>
            </a:r>
            <a:r>
              <a:rPr lang="ru-RU" sz="1600" dirty="0">
                <a:solidFill>
                  <a:srgbClr val="C00000"/>
                </a:solidFill>
                <a:latin typeface="Arial Black" pitchFamily="34" charset="0"/>
              </a:rPr>
              <a:t>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(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мультипроект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 – проект, состоящий из нескольких технологически зависимых проектов, объединенных общими ресурсами);</a:t>
            </a:r>
          </a:p>
          <a:p>
            <a:pPr indent="450850" algn="just" eaLnBrk="0" hangingPunct="0">
              <a:defRPr/>
            </a:pPr>
            <a:r>
              <a:rPr lang="ru-RU" sz="1600" dirty="0">
                <a:solidFill>
                  <a:srgbClr val="C00000"/>
                </a:solidFill>
                <a:latin typeface="Arial Black" pitchFamily="34" charset="0"/>
              </a:rPr>
              <a:t>- </a:t>
            </a:r>
            <a:r>
              <a:rPr lang="ru-RU" sz="1600" b="1" i="1" dirty="0">
                <a:solidFill>
                  <a:srgbClr val="C00000"/>
                </a:solidFill>
                <a:latin typeface="Arial Black" pitchFamily="34" charset="0"/>
              </a:rPr>
              <a:t>программы</a:t>
            </a:r>
            <a:r>
              <a:rPr lang="ru-RU" sz="1600" b="1" dirty="0">
                <a:solidFill>
                  <a:srgbClr val="C00000"/>
                </a:solidFill>
                <a:latin typeface="Arial Black" pitchFamily="34" charset="0"/>
              </a:rPr>
              <a:t>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(программа – комплекс операций (мероприятий, </a:t>
            </a:r>
            <a:r>
              <a:rPr lang="ru-RU" sz="1600" b="1" i="1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проектов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), увязанных технологически, </a:t>
            </a:r>
            <a:r>
              <a:rPr lang="ru-RU" sz="1600" dirty="0" err="1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ресурсно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 и организационно и обеспечивающих достижение поставленной цели);</a:t>
            </a:r>
          </a:p>
          <a:p>
            <a:pPr indent="450850" algn="just" eaLnBrk="0" hangingPunct="0">
              <a:defRPr/>
            </a:pPr>
            <a:r>
              <a:rPr lang="ru-RU" sz="1600" dirty="0">
                <a:solidFill>
                  <a:srgbClr val="C00000"/>
                </a:solidFill>
                <a:latin typeface="Arial Black" pitchFamily="34" charset="0"/>
              </a:rPr>
              <a:t>- </a:t>
            </a:r>
            <a:r>
              <a:rPr lang="ru-RU" sz="1600" b="1" i="1" dirty="0">
                <a:solidFill>
                  <a:srgbClr val="C00000"/>
                </a:solidFill>
                <a:latin typeface="Arial Black" pitchFamily="34" charset="0"/>
              </a:rPr>
              <a:t>портфели проектов</a:t>
            </a:r>
            <a:r>
              <a:rPr lang="ru-RU" sz="1600" dirty="0">
                <a:solidFill>
                  <a:srgbClr val="C00000"/>
                </a:solidFill>
                <a:latin typeface="Arial Black" pitchFamily="34" charset="0"/>
              </a:rPr>
              <a:t> </a:t>
            </a: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(набор не обязательно технологически зависимых проектов, реализуемый организацией в условиях ресурсных ограничений и обеспечивающий достижение ее стратегических целей); дает возможность менять очередность реализации проектов и приступать к реализации портфеля при  минимальном количестве ресурсов.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smtClean="0">
                <a:solidFill>
                  <a:srgbClr val="FF3300"/>
                </a:solidFill>
                <a:latin typeface="Times New Roman" pitchFamily="18" charset="0"/>
              </a:rPr>
              <a:t>Проектная технология разработки и освоения  основной образовательной программы и введения ФГОС</a:t>
            </a:r>
          </a:p>
        </p:txBody>
      </p:sp>
      <p:sp>
        <p:nvSpPr>
          <p:cNvPr id="3481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2000" b="1" i="1" smtClean="0"/>
              <a:t>1.Разработка основной образовательной  программ дошкольной организации</a:t>
            </a:r>
            <a:endParaRPr lang="ru-RU" sz="2000" smtClean="0"/>
          </a:p>
          <a:p>
            <a:pPr>
              <a:lnSpc>
                <a:spcPct val="80000"/>
              </a:lnSpc>
            </a:pPr>
            <a:r>
              <a:rPr lang="ru-RU" sz="2000" smtClean="0"/>
              <a:t>-Формирование организационной структуры для управления процессом  перехода детского сада на работу по ФГОС. </a:t>
            </a:r>
          </a:p>
          <a:p>
            <a:pPr>
              <a:lnSpc>
                <a:spcPct val="80000"/>
              </a:lnSpc>
            </a:pPr>
            <a:r>
              <a:rPr lang="ru-RU" sz="2000" smtClean="0"/>
              <a:t>-Анализ соответствия работы детского сада (результатов, образовательного процесса и условий)  требованиям, содержащимся  в стандарте: целевым ориентирам,  принципам организации образовательной деятельности дошкольников, условиям ее осуществления,  и определение,  что нуждается в  изменении.</a:t>
            </a:r>
          </a:p>
          <a:p>
            <a:pPr>
              <a:lnSpc>
                <a:spcPct val="80000"/>
              </a:lnSpc>
            </a:pPr>
            <a:r>
              <a:rPr lang="ru-RU" sz="2000" smtClean="0"/>
              <a:t>-Выбор примерной основной образовательной программы, с учетом которой  будет разрабатываться собственная образовательная программа. </a:t>
            </a:r>
          </a:p>
          <a:p>
            <a:pPr>
              <a:lnSpc>
                <a:spcPct val="80000"/>
              </a:lnSpc>
            </a:pPr>
            <a:r>
              <a:rPr lang="ru-RU" sz="2000" smtClean="0"/>
              <a:t>-Разработка  части ООП, формируемый  участниками образовательных отношений, на основе отбора парциальных программ. </a:t>
            </a:r>
            <a:endParaRPr lang="ru-RU" sz="2000" b="1" i="1" smtClean="0"/>
          </a:p>
          <a:p>
            <a:pPr>
              <a:lnSpc>
                <a:spcPct val="80000"/>
              </a:lnSpc>
            </a:pPr>
            <a:r>
              <a:rPr lang="ru-RU" sz="2000" b="1" i="1" smtClean="0"/>
              <a:t>2. Реализация основной образовательной программы.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5842" name="Rectangle 3"/>
          <p:cNvSpPr>
            <a:spLocks noGrp="1"/>
          </p:cNvSpPr>
          <p:nvPr>
            <p:ph type="body"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800" b="1" u="sng" smtClean="0">
                <a:solidFill>
                  <a:srgbClr val="FF3300"/>
                </a:solidFill>
              </a:rPr>
              <a:t>Этап 1</a:t>
            </a:r>
            <a:r>
              <a:rPr lang="ru-RU" sz="2800" b="1" smtClean="0">
                <a:solidFill>
                  <a:srgbClr val="FF3300"/>
                </a:solidFill>
              </a:rPr>
              <a:t>:Формирование  органов для  управления процессом  перехода детского сада на работу по ФГОС.</a:t>
            </a:r>
          </a:p>
          <a:p>
            <a:pPr>
              <a:lnSpc>
                <a:spcPct val="80000"/>
              </a:lnSpc>
            </a:pPr>
            <a:r>
              <a:rPr lang="ru-RU" sz="2800" b="1" smtClean="0"/>
              <a:t>Задачи этапа</a:t>
            </a:r>
            <a:endParaRPr lang="ru-RU" sz="2800" smtClean="0"/>
          </a:p>
          <a:p>
            <a:pPr>
              <a:lnSpc>
                <a:spcPct val="80000"/>
              </a:lnSpc>
            </a:pPr>
            <a:r>
              <a:rPr lang="ru-RU" sz="2800" smtClean="0"/>
              <a:t>Для организации управления проектами необходимо:</a:t>
            </a:r>
          </a:p>
          <a:p>
            <a:pPr>
              <a:lnSpc>
                <a:spcPct val="80000"/>
              </a:lnSpc>
            </a:pPr>
            <a:r>
              <a:rPr lang="ru-RU" sz="2800" smtClean="0"/>
              <a:t>определить состав совета и рабочей группы;</a:t>
            </a:r>
          </a:p>
          <a:p>
            <a:pPr>
              <a:lnSpc>
                <a:spcPct val="80000"/>
              </a:lnSpc>
            </a:pPr>
            <a:r>
              <a:rPr lang="ru-RU" sz="2800" smtClean="0"/>
              <a:t>назначить руководителя совета и рабочей группы;</a:t>
            </a:r>
          </a:p>
          <a:p>
            <a:pPr>
              <a:lnSpc>
                <a:spcPct val="80000"/>
              </a:lnSpc>
            </a:pPr>
            <a:r>
              <a:rPr lang="ru-RU" sz="2800" smtClean="0"/>
              <a:t>определить порядок их работы;</a:t>
            </a:r>
          </a:p>
          <a:p>
            <a:pPr>
              <a:lnSpc>
                <a:spcPct val="80000"/>
              </a:lnSpc>
            </a:pPr>
            <a:r>
              <a:rPr lang="ru-RU" sz="2800" smtClean="0"/>
              <a:t>поставить перед советом и рабочей группой общую задачу и задачу следующего этапа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6866" name="Rectangle 3"/>
          <p:cNvSpPr>
            <a:spLocks noGrp="1"/>
          </p:cNvSpPr>
          <p:nvPr>
            <p:ph type="body"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1000" smtClean="0"/>
              <a:t> </a:t>
            </a:r>
            <a:r>
              <a:rPr lang="ru-RU" sz="2000" b="1" u="sng" smtClean="0">
                <a:solidFill>
                  <a:srgbClr val="FF3300"/>
                </a:solidFill>
                <a:latin typeface="Times New Roman" pitchFamily="18" charset="0"/>
              </a:rPr>
              <a:t>Этап 2:</a:t>
            </a:r>
            <a:r>
              <a:rPr lang="ru-RU" sz="2000" b="1" smtClean="0">
                <a:solidFill>
                  <a:srgbClr val="FF3300"/>
                </a:solidFill>
                <a:latin typeface="Times New Roman" pitchFamily="18" charset="0"/>
              </a:rPr>
              <a:t> Анализ соответствия работы детского сада (результатов, образовательного процесса и условий)  требованиям, содержащимся  в стандарте.</a:t>
            </a:r>
          </a:p>
          <a:p>
            <a:pPr>
              <a:lnSpc>
                <a:spcPct val="80000"/>
              </a:lnSpc>
            </a:pPr>
            <a:r>
              <a:rPr lang="ru-RU" sz="1600" b="1" smtClean="0">
                <a:latin typeface="Times New Roman" pitchFamily="18" charset="0"/>
              </a:rPr>
              <a:t>Задачи этапа</a:t>
            </a:r>
            <a:r>
              <a:rPr lang="ru-RU" sz="1600" smtClean="0">
                <a:latin typeface="Times New Roman" pitchFamily="18" charset="0"/>
              </a:rPr>
              <a:t>.   На этом этапе должен быть получен ответ на вопрос: «Что необходимо изменить в существующей системе работы детского сада, чтобы привести ее в соответствие с требованиями  ФГОС». Для этого необходимо определить, какие  изменения требуется произвести:  </a:t>
            </a:r>
          </a:p>
          <a:p>
            <a:pPr>
              <a:lnSpc>
                <a:spcPct val="80000"/>
              </a:lnSpc>
            </a:pPr>
            <a:r>
              <a:rPr lang="ru-RU" sz="1600" smtClean="0">
                <a:latin typeface="Times New Roman" pitchFamily="18" charset="0"/>
              </a:rPr>
              <a:t>в  целях работы детского сада;</a:t>
            </a:r>
          </a:p>
          <a:p>
            <a:pPr>
              <a:lnSpc>
                <a:spcPct val="80000"/>
              </a:lnSpc>
            </a:pPr>
            <a:r>
              <a:rPr lang="ru-RU" sz="1600" smtClean="0">
                <a:latin typeface="Times New Roman" pitchFamily="18" charset="0"/>
              </a:rPr>
              <a:t>в принципах организации образовательного процесса;</a:t>
            </a:r>
          </a:p>
          <a:p>
            <a:pPr>
              <a:lnSpc>
                <a:spcPct val="80000"/>
              </a:lnSpc>
            </a:pPr>
            <a:r>
              <a:rPr lang="ru-RU" sz="1600" smtClean="0">
                <a:latin typeface="Times New Roman" pitchFamily="18" charset="0"/>
              </a:rPr>
              <a:t>в методах работа воспитателя с детьми;</a:t>
            </a:r>
          </a:p>
          <a:p>
            <a:pPr>
              <a:lnSpc>
                <a:spcPct val="80000"/>
              </a:lnSpc>
            </a:pPr>
            <a:r>
              <a:rPr lang="ru-RU" sz="1600" smtClean="0">
                <a:latin typeface="Times New Roman" pitchFamily="18" charset="0"/>
              </a:rPr>
              <a:t>в организации предметной развивающей образовательной среды и ее насыщении оборудованием;</a:t>
            </a:r>
          </a:p>
          <a:p>
            <a:pPr>
              <a:lnSpc>
                <a:spcPct val="80000"/>
              </a:lnSpc>
            </a:pPr>
            <a:r>
              <a:rPr lang="ru-RU" sz="1600" smtClean="0">
                <a:latin typeface="Times New Roman" pitchFamily="18" charset="0"/>
              </a:rPr>
              <a:t>во взаимодействии с родителями дошкольников;</a:t>
            </a:r>
          </a:p>
          <a:p>
            <a:pPr>
              <a:lnSpc>
                <a:spcPct val="80000"/>
              </a:lnSpc>
            </a:pPr>
            <a:r>
              <a:rPr lang="ru-RU" sz="1600" smtClean="0">
                <a:latin typeface="Times New Roman" pitchFamily="18" charset="0"/>
              </a:rPr>
              <a:t>в режиме организации образовательного процесса в течение дня, недели, месяца и др.</a:t>
            </a:r>
          </a:p>
          <a:p>
            <a:pPr>
              <a:lnSpc>
                <a:spcPct val="80000"/>
              </a:lnSpc>
            </a:pPr>
            <a:r>
              <a:rPr lang="ru-RU" sz="1600" smtClean="0">
                <a:latin typeface="Times New Roman" pitchFamily="18" charset="0"/>
              </a:rPr>
              <a:t>в механизмах контроля и оценки деятельности  педагогических кадров детского;</a:t>
            </a:r>
          </a:p>
          <a:p>
            <a:pPr>
              <a:lnSpc>
                <a:spcPct val="80000"/>
              </a:lnSpc>
            </a:pPr>
            <a:r>
              <a:rPr lang="ru-RU" sz="1600" smtClean="0">
                <a:latin typeface="Times New Roman" pitchFamily="18" charset="0"/>
              </a:rPr>
              <a:t> в использовании потенциала внешней среды детского сада;</a:t>
            </a:r>
          </a:p>
          <a:p>
            <a:pPr>
              <a:lnSpc>
                <a:spcPct val="80000"/>
              </a:lnSpc>
            </a:pPr>
            <a:r>
              <a:rPr lang="ru-RU" sz="1600" smtClean="0">
                <a:latin typeface="Times New Roman" pitchFamily="18" charset="0"/>
              </a:rPr>
              <a:t> в осуществлении преемственности со школой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smtClean="0"/>
              <a:t>Например:</a:t>
            </a:r>
          </a:p>
        </p:txBody>
      </p:sp>
      <p:sp>
        <p:nvSpPr>
          <p:cNvPr id="37890" name="Rectangle 22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7891" name="Rectangle 5"/>
          <p:cNvSpPr>
            <a:spLocks noChangeArrowheads="1"/>
          </p:cNvSpPr>
          <p:nvPr/>
        </p:nvSpPr>
        <p:spPr bwMode="auto">
          <a:xfrm>
            <a:off x="95250" y="804863"/>
            <a:ext cx="71897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539750" eaLnBrk="0" hangingPunct="0">
              <a:tabLst>
                <a:tab pos="457200" algn="l"/>
                <a:tab pos="539750" algn="l"/>
                <a:tab pos="571500" algn="l"/>
                <a:tab pos="685800" algn="l"/>
                <a:tab pos="800100" algn="l"/>
              </a:tabLst>
            </a:pPr>
            <a:endParaRPr lang="ru-RU">
              <a:latin typeface="Times New Roman" pitchFamily="18" charset="0"/>
            </a:endParaRPr>
          </a:p>
        </p:txBody>
      </p:sp>
      <p:graphicFrame>
        <p:nvGraphicFramePr>
          <p:cNvPr id="81125" name="Group 229"/>
          <p:cNvGraphicFramePr>
            <a:graphicFrameLocks noGrp="1"/>
          </p:cNvGraphicFramePr>
          <p:nvPr/>
        </p:nvGraphicFramePr>
        <p:xfrm>
          <a:off x="493713" y="1084263"/>
          <a:ext cx="8197850" cy="5486400"/>
        </p:xfrm>
        <a:graphic>
          <a:graphicData uri="http://schemas.openxmlformats.org/drawingml/2006/table">
            <a:tbl>
              <a:tblPr/>
              <a:tblGrid>
                <a:gridCol w="396875"/>
                <a:gridCol w="1330325"/>
                <a:gridCol w="806450"/>
                <a:gridCol w="919162"/>
                <a:gridCol w="617538"/>
                <a:gridCol w="4127500"/>
              </a:tblGrid>
              <a:tr h="244475">
                <a:tc rowSpan="2"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539750" algn="l"/>
                          <a:tab pos="571500" algn="l"/>
                          <a:tab pos="685800" algn="l"/>
                          <a:tab pos="800100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539750" algn="l"/>
                          <a:tab pos="571500" algn="l"/>
                          <a:tab pos="685800" algn="l"/>
                          <a:tab pos="800100" algn="l"/>
                        </a:tabLst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Элементы системы работы детского сада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539750" algn="l"/>
                          <a:tab pos="571500" algn="l"/>
                          <a:tab pos="685800" algn="l"/>
                          <a:tab pos="800100" algn="l"/>
                        </a:tabLst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Необходимая степень изменений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539750" algn="l"/>
                          <a:tab pos="571500" algn="l"/>
                          <a:tab pos="685800" algn="l"/>
                          <a:tab pos="800100" algn="l"/>
                        </a:tabLst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Перечень новых идей,   содержащихся в стандарте, которые предстоит освоить в процессе реализации программы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34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539750" algn="l"/>
                          <a:tab pos="571500" algn="l"/>
                          <a:tab pos="685800" algn="l"/>
                          <a:tab pos="800100" algn="l"/>
                        </a:tabLst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Сохранить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539750" algn="l"/>
                          <a:tab pos="571500" algn="l"/>
                          <a:tab pos="685800" algn="l"/>
                          <a:tab pos="800100" algn="l"/>
                        </a:tabLst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Доработать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539750" algn="l"/>
                          <a:tab pos="571500" algn="l"/>
                          <a:tab pos="685800" algn="l"/>
                          <a:tab pos="800100" algn="l"/>
                        </a:tabLst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Заменить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69913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539750" algn="l"/>
                          <a:tab pos="571500" algn="l"/>
                          <a:tab pos="685800" algn="l"/>
                          <a:tab pos="800100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539750" algn="l"/>
                          <a:tab pos="571500" algn="l"/>
                          <a:tab pos="685800" algn="l"/>
                          <a:tab pos="800100" algn="l"/>
                        </a:tabLst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Цели работы детского сада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539750" algn="l"/>
                          <a:tab pos="571500" algn="l"/>
                          <a:tab pos="685800" algn="l"/>
                          <a:tab pos="800100" algn="l"/>
                        </a:tabLst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539750" algn="l"/>
                          <a:tab pos="571500" algn="l"/>
                          <a:tab pos="685800" algn="l"/>
                          <a:tab pos="800100" algn="l"/>
                        </a:tabLst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Новые целевые ориентиры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0450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539750" algn="l"/>
                          <a:tab pos="571500" algn="l"/>
                          <a:tab pos="685800" algn="l"/>
                          <a:tab pos="800100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539750" algn="l"/>
                          <a:tab pos="571500" algn="l"/>
                          <a:tab pos="685800" algn="l"/>
                          <a:tab pos="800100" algn="l"/>
                        </a:tabLst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Принципы организации образовательного процесса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539750" algn="l"/>
                          <a:tab pos="571500" algn="l"/>
                          <a:tab pos="685800" algn="l"/>
                          <a:tab pos="800100" algn="l"/>
                        </a:tabLst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539750" algn="l"/>
                          <a:tab pos="571500" algn="l"/>
                          <a:tab pos="685800" algn="l"/>
                          <a:tab pos="800100" algn="l"/>
                        </a:tabLst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Отказ от заорганизованности, поддержка детской инициативы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539750" algn="l"/>
                          <a:tab pos="571500" algn="l"/>
                          <a:tab pos="685800" algn="l"/>
                          <a:tab pos="800100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539750" algn="l"/>
                          <a:tab pos="571500" algn="l"/>
                          <a:tab pos="685800" algn="l"/>
                          <a:tab pos="800100" algn="l"/>
                        </a:tabLst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Методы работы воспитателя с детьми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539750" algn="l"/>
                          <a:tab pos="571500" algn="l"/>
                          <a:tab pos="685800" algn="l"/>
                          <a:tab pos="800100" algn="l"/>
                        </a:tabLst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539750" algn="l"/>
                          <a:tab pos="571500" algn="l"/>
                          <a:tab pos="685800" algn="l"/>
                          <a:tab pos="800100" algn="l"/>
                        </a:tabLst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Методы совместного планирования деятельности, методы диалогового общения с ребенком и др.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39863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539750" algn="l"/>
                          <a:tab pos="571500" algn="l"/>
                          <a:tab pos="685800" algn="l"/>
                          <a:tab pos="800100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539750" algn="l"/>
                          <a:tab pos="571500" algn="l"/>
                          <a:tab pos="685800" algn="l"/>
                          <a:tab pos="800100" algn="l"/>
                        </a:tabLst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Организация предметной развивающей образовательной среды и ее насыщение оборудованием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539750" algn="l"/>
                          <a:tab pos="571500" algn="l"/>
                          <a:tab pos="685800" algn="l"/>
                          <a:tab pos="800100" algn="l"/>
                        </a:tabLst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539750" algn="l"/>
                          <a:tab pos="571500" algn="l"/>
                          <a:tab pos="685800" algn="l"/>
                          <a:tab pos="800100" algn="l"/>
                        </a:tabLst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Создание и оснащение зон различной активности и уединения для разновозрастных групп;  использование трансформеров, насыщение среды материалами для исследовательской деятельности и экспериментирования, детской активности.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8914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800" b="1" u="sng" smtClean="0">
                <a:solidFill>
                  <a:srgbClr val="FF3300"/>
                </a:solidFill>
              </a:rPr>
              <a:t>Этап 3.</a:t>
            </a:r>
            <a:r>
              <a:rPr lang="ru-RU" sz="2800" b="1" smtClean="0">
                <a:solidFill>
                  <a:srgbClr val="FF3300"/>
                </a:solidFill>
              </a:rPr>
              <a:t> Поиск и выбор примерной основной образовательной программы, с учетом которой  будет разрабатываться собственная образовательная программа</a:t>
            </a:r>
            <a:r>
              <a:rPr lang="ru-RU" sz="2800" b="1" smtClean="0"/>
              <a:t> </a:t>
            </a:r>
          </a:p>
          <a:p>
            <a:pPr>
              <a:lnSpc>
                <a:spcPct val="90000"/>
              </a:lnSpc>
            </a:pPr>
            <a:r>
              <a:rPr lang="ru-RU" sz="2800" b="1" smtClean="0"/>
              <a:t>Задачи этапа:</a:t>
            </a:r>
            <a:endParaRPr lang="ru-RU" sz="2800" smtClean="0"/>
          </a:p>
          <a:p>
            <a:pPr>
              <a:lnSpc>
                <a:spcPct val="90000"/>
              </a:lnSpc>
            </a:pPr>
            <a:r>
              <a:rPr lang="ru-RU" sz="2800" smtClean="0"/>
              <a:t>поиск ПООП для выбора и разработки собственной</a:t>
            </a:r>
          </a:p>
          <a:p>
            <a:pPr>
              <a:lnSpc>
                <a:spcPct val="90000"/>
              </a:lnSpc>
            </a:pPr>
            <a:r>
              <a:rPr lang="ru-RU" sz="2800" smtClean="0"/>
              <a:t>сравнение  и оценка программ</a:t>
            </a:r>
          </a:p>
          <a:p>
            <a:pPr>
              <a:lnSpc>
                <a:spcPct val="90000"/>
              </a:lnSpc>
            </a:pPr>
            <a:r>
              <a:rPr lang="ru-RU" sz="2800" smtClean="0"/>
              <a:t>выбор программ на основе которых будет происходить разработка ООП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>
          <a:xfrm>
            <a:off x="755650" y="620713"/>
            <a:ext cx="7488238" cy="566737"/>
          </a:xfrm>
        </p:spPr>
        <p:txBody>
          <a:bodyPr/>
          <a:lstStyle/>
          <a:p>
            <a:pPr algn="ctr" eaLnBrk="1" hangingPunct="1"/>
            <a:r>
              <a:rPr lang="ru-RU" sz="2800" smtClean="0">
                <a:solidFill>
                  <a:srgbClr val="C00000"/>
                </a:solidFill>
              </a:rPr>
              <a:t>ОСНОВНЫЕ ПОНЯТИЯ ИННОВАТИКИ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84213" y="1255713"/>
            <a:ext cx="7775575" cy="4916487"/>
          </a:xfrm>
        </p:spPr>
        <p:txBody>
          <a:bodyPr rtlCol="0">
            <a:normAutofit fontScale="62500" lnSpcReduction="20000"/>
          </a:bodyPr>
          <a:lstStyle/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400" b="1" dirty="0" smtClean="0">
                <a:solidFill>
                  <a:srgbClr val="C00000"/>
                </a:solidFill>
              </a:rPr>
              <a:t>НОВШЕСТВО</a:t>
            </a:r>
            <a:r>
              <a:rPr lang="ru-RU" sz="3400" dirty="0" smtClean="0"/>
              <a:t> </a:t>
            </a:r>
            <a:r>
              <a:rPr lang="ru-RU" sz="3400" dirty="0" smtClean="0">
                <a:sym typeface="Courier New"/>
              </a:rPr>
              <a:t>- </a:t>
            </a:r>
            <a:r>
              <a:rPr lang="ru-RU" sz="3400" dirty="0" smtClean="0"/>
              <a:t> </a:t>
            </a:r>
            <a:r>
              <a:rPr lang="ru-RU" sz="3400" dirty="0" smtClean="0">
                <a:solidFill>
                  <a:srgbClr val="0070C0"/>
                </a:solidFill>
              </a:rPr>
              <a:t>это  средство, введение которого в образовательную систему, при соответствующем использовании, способно улучшить результаты ее работы 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400" b="1" dirty="0" smtClean="0">
                <a:solidFill>
                  <a:srgbClr val="C00000"/>
                </a:solidFill>
              </a:rPr>
              <a:t>Нововведение </a:t>
            </a:r>
            <a:r>
              <a:rPr lang="ru-RU" sz="3400" b="1" dirty="0">
                <a:solidFill>
                  <a:srgbClr val="C00000"/>
                </a:solidFill>
              </a:rPr>
              <a:t>(инновация)</a:t>
            </a:r>
            <a:r>
              <a:rPr lang="ru-RU" sz="3400" dirty="0">
                <a:solidFill>
                  <a:srgbClr val="C00000"/>
                </a:solidFill>
              </a:rPr>
              <a:t> </a:t>
            </a:r>
            <a:r>
              <a:rPr lang="ru-RU" sz="3400" dirty="0">
                <a:solidFill>
                  <a:srgbClr val="0070C0"/>
                </a:solidFill>
              </a:rPr>
              <a:t>– это целенаправленное изменение в образовательной системе за счет введения в нее и использования в ней какого-то новшества.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400" b="1" dirty="0">
                <a:solidFill>
                  <a:srgbClr val="C00000"/>
                </a:solidFill>
              </a:rPr>
              <a:t>Инновационный процесс</a:t>
            </a:r>
            <a:r>
              <a:rPr lang="ru-RU" sz="3400" dirty="0">
                <a:solidFill>
                  <a:srgbClr val="C00000"/>
                </a:solidFill>
              </a:rPr>
              <a:t> </a:t>
            </a:r>
            <a:r>
              <a:rPr lang="ru-RU" sz="3400" dirty="0">
                <a:solidFill>
                  <a:srgbClr val="0070C0"/>
                </a:solidFill>
              </a:rPr>
              <a:t>– это процесс развития образовательных систем за счет создания, распространения и освоения новшеств</a:t>
            </a:r>
            <a:r>
              <a:rPr lang="ru-RU" sz="3400" dirty="0" smtClean="0">
                <a:solidFill>
                  <a:srgbClr val="0070C0"/>
                </a:solidFill>
              </a:rPr>
              <a:t>.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400" b="1" dirty="0" smtClean="0">
                <a:solidFill>
                  <a:srgbClr val="C00000"/>
                </a:solidFill>
              </a:rPr>
              <a:t>Этапы инновационного процесса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400" dirty="0" smtClean="0">
                <a:solidFill>
                  <a:srgbClr val="0070C0"/>
                </a:solidFill>
              </a:rPr>
              <a:t>Осознание потребности в изменениях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400" dirty="0" smtClean="0">
                <a:solidFill>
                  <a:srgbClr val="0070C0"/>
                </a:solidFill>
              </a:rPr>
              <a:t>Выбор новшеств (разработка, доработка)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400" dirty="0" smtClean="0">
                <a:solidFill>
                  <a:srgbClr val="0070C0"/>
                </a:solidFill>
              </a:rPr>
              <a:t>Запуск новшеств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400" dirty="0" smtClean="0">
                <a:solidFill>
                  <a:srgbClr val="0070C0"/>
                </a:solidFill>
              </a:rPr>
              <a:t>Апробация новшеств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400" dirty="0" smtClean="0">
                <a:solidFill>
                  <a:srgbClr val="0070C0"/>
                </a:solidFill>
              </a:rPr>
              <a:t>Освоение новшеств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400" dirty="0">
                <a:solidFill>
                  <a:srgbClr val="0070C0"/>
                </a:solidFill>
              </a:rPr>
              <a:t> </a:t>
            </a:r>
            <a:r>
              <a:rPr lang="ru-RU" sz="3400" dirty="0" smtClean="0">
                <a:solidFill>
                  <a:srgbClr val="0070C0"/>
                </a:solidFill>
              </a:rPr>
              <a:t>Перевод новшеств в норму, </a:t>
            </a:r>
            <a:r>
              <a:rPr lang="ru-RU" sz="3400" dirty="0" err="1" smtClean="0">
                <a:solidFill>
                  <a:srgbClr val="0070C0"/>
                </a:solidFill>
              </a:rPr>
              <a:t>институализация</a:t>
            </a:r>
            <a:endParaRPr lang="ru-RU" sz="3400" dirty="0" smtClean="0">
              <a:solidFill>
                <a:srgbClr val="0070C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 </a:t>
            </a: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98086B-5287-4722-A5C8-F29B4115D0C7}" type="slidenum">
              <a:rPr lang="ru-RU"/>
              <a:pPr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39938" name="Рисунок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11163" y="307975"/>
            <a:ext cx="8347075" cy="6175375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4096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b="1" u="sng" smtClean="0">
                <a:solidFill>
                  <a:srgbClr val="FF3300"/>
                </a:solidFill>
              </a:rPr>
              <a:t>Этап 4.</a:t>
            </a:r>
            <a:r>
              <a:rPr lang="ru-RU" b="1" smtClean="0">
                <a:solidFill>
                  <a:srgbClr val="FF3300"/>
                </a:solidFill>
              </a:rPr>
              <a:t> Разработка  части ООП, формируемый  участниками образовательных отношений, на основе отбора парциальных программ.</a:t>
            </a:r>
          </a:p>
          <a:p>
            <a:pPr>
              <a:lnSpc>
                <a:spcPct val="90000"/>
              </a:lnSpc>
            </a:pPr>
            <a:r>
              <a:rPr lang="ru-RU" b="1" smtClean="0"/>
              <a:t>Задачи этапа: </a:t>
            </a:r>
            <a:endParaRPr lang="ru-RU" smtClean="0"/>
          </a:p>
          <a:p>
            <a:pPr>
              <a:lnSpc>
                <a:spcPct val="90000"/>
              </a:lnSpc>
            </a:pPr>
            <a:r>
              <a:rPr lang="ru-RU" smtClean="0"/>
              <a:t>привлечь участников образовательных отношений к разработке программы;</a:t>
            </a:r>
          </a:p>
          <a:p>
            <a:pPr>
              <a:lnSpc>
                <a:spcPct val="90000"/>
              </a:lnSpc>
            </a:pPr>
            <a:r>
              <a:rPr lang="ru-RU" smtClean="0"/>
              <a:t>разработать вариативную часть ООП с учетом имеющихся парциальных.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Заголовок 1"/>
          <p:cNvSpPr>
            <a:spLocks noGrp="1"/>
          </p:cNvSpPr>
          <p:nvPr>
            <p:ph type="title"/>
          </p:nvPr>
        </p:nvSpPr>
        <p:spPr>
          <a:xfrm>
            <a:off x="747713" y="188913"/>
            <a:ext cx="8229600" cy="965200"/>
          </a:xfrm>
        </p:spPr>
        <p:txBody>
          <a:bodyPr/>
          <a:lstStyle/>
          <a:p>
            <a:pPr eaLnBrk="1" hangingPunct="1"/>
            <a:r>
              <a:rPr lang="ru-RU" sz="2800" b="1" smtClean="0">
                <a:solidFill>
                  <a:srgbClr val="C00000"/>
                </a:solidFill>
              </a:rPr>
              <a:t/>
            </a:r>
            <a:br>
              <a:rPr lang="ru-RU" sz="2800" b="1" smtClean="0">
                <a:solidFill>
                  <a:srgbClr val="C00000"/>
                </a:solidFill>
              </a:rPr>
            </a:br>
            <a:r>
              <a:rPr lang="ru-RU" sz="2800" b="1" smtClean="0">
                <a:solidFill>
                  <a:srgbClr val="C00000"/>
                </a:solidFill>
              </a:rPr>
              <a:t>Управление введением ФГОС  через разработку </a:t>
            </a:r>
            <a:br>
              <a:rPr lang="ru-RU" sz="2800" b="1" smtClean="0">
                <a:solidFill>
                  <a:srgbClr val="C00000"/>
                </a:solidFill>
              </a:rPr>
            </a:br>
            <a:r>
              <a:rPr lang="ru-RU" sz="2800" b="1" smtClean="0">
                <a:solidFill>
                  <a:srgbClr val="C00000"/>
                </a:solidFill>
              </a:rPr>
              <a:t>и реализацию ООП</a:t>
            </a:r>
            <a:r>
              <a:rPr lang="ru-RU" sz="3200" b="1" smtClean="0">
                <a:solidFill>
                  <a:srgbClr val="C00000"/>
                </a:solidFill>
              </a:rPr>
              <a:t/>
            </a:r>
            <a:br>
              <a:rPr lang="ru-RU" sz="3200" b="1" smtClean="0">
                <a:solidFill>
                  <a:srgbClr val="C00000"/>
                </a:solidFill>
              </a:rPr>
            </a:br>
            <a:r>
              <a:rPr lang="ru-RU" sz="3200" b="1" smtClean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0063" y="1352550"/>
            <a:ext cx="8229600" cy="5124450"/>
          </a:xfrm>
        </p:spPr>
        <p:txBody>
          <a:bodyPr rtlCol="0">
            <a:noAutofit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FF0000"/>
                </a:solidFill>
              </a:rPr>
              <a:t>Проекты </a:t>
            </a:r>
            <a:r>
              <a:rPr lang="ru-RU" b="1" dirty="0">
                <a:solidFill>
                  <a:srgbClr val="FF0000"/>
                </a:solidFill>
              </a:rPr>
              <a:t>по разработке ООП</a:t>
            </a:r>
            <a:endParaRPr lang="ru-RU" b="1" dirty="0" smtClean="0">
              <a:solidFill>
                <a:srgbClr val="FF0000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1.Разработка  на основе ПООП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ЦЕЛЕВОГО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СОДЕРЖАТЕЛЬНОГО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ОРГАНИЗАЦИОННОГО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РАЗДЕЛОВ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Разделить эту работу по частям!!! 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</a:rPr>
              <a:t>Проект как часть работы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4CDA66-8C2E-4162-A5B0-F45B2FD4411C}" type="slidenum">
              <a:rPr lang="ru-RU"/>
              <a:pPr>
                <a:defRPr/>
              </a:pPr>
              <a:t>32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44500"/>
          </a:xfrm>
        </p:spPr>
        <p:txBody>
          <a:bodyPr/>
          <a:lstStyle/>
          <a:p>
            <a:pPr eaLnBrk="1" hangingPunct="1"/>
            <a:r>
              <a:rPr lang="ru-RU" sz="1600" b="1" smtClean="0">
                <a:solidFill>
                  <a:srgbClr val="C00000"/>
                </a:solidFill>
              </a:rPr>
              <a:t>Механизм формирования портфолио проектов реализации  инновационной части ООП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222250" y="444500"/>
          <a:ext cx="8785225" cy="63833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7884"/>
                <a:gridCol w="2392822"/>
                <a:gridCol w="4734370"/>
              </a:tblGrid>
              <a:tr h="393106">
                <a:tc>
                  <a:txBody>
                    <a:bodyPr/>
                    <a:lstStyle/>
                    <a:p>
                      <a:r>
                        <a:rPr lang="ru-RU" sz="1200" baseline="0" dirty="0" smtClean="0"/>
                        <a:t>Элементы структуры ООП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Вводимые</a:t>
                      </a:r>
                      <a:r>
                        <a:rPr lang="ru-RU" sz="1200" baseline="0" dirty="0" smtClean="0"/>
                        <a:t> новшества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Проекты</a:t>
                      </a:r>
                      <a:endParaRPr lang="ru-RU" sz="1200" dirty="0"/>
                    </a:p>
                  </a:txBody>
                  <a:tcPr/>
                </a:tc>
              </a:tr>
              <a:tr h="682293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Целевой раздел программы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1" dirty="0"/>
                    </a:p>
                  </a:txBody>
                  <a:tcPr/>
                </a:tc>
              </a:tr>
              <a:tr h="877236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Содержательный раздел программы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1" dirty="0"/>
                    </a:p>
                  </a:txBody>
                  <a:tcPr/>
                </a:tc>
              </a:tr>
              <a:tr h="906532">
                <a:tc>
                  <a:txBody>
                    <a:bodyPr/>
                    <a:lstStyle/>
                    <a:p>
                      <a:r>
                        <a:rPr lang="ru-RU" sz="1050" b="1" dirty="0" smtClean="0"/>
                        <a:t>1.</a:t>
                      </a:r>
                      <a:endParaRPr lang="ru-RU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50" b="1" dirty="0"/>
                    </a:p>
                  </a:txBody>
                  <a:tcPr/>
                </a:tc>
              </a:tr>
              <a:tr h="950338">
                <a:tc>
                  <a:txBody>
                    <a:bodyPr/>
                    <a:lstStyle/>
                    <a:p>
                      <a:r>
                        <a:rPr lang="ru-RU" sz="1050" b="1" dirty="0" smtClean="0"/>
                        <a:t>2.</a:t>
                      </a:r>
                      <a:endParaRPr lang="ru-RU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50" b="1" dirty="0"/>
                    </a:p>
                  </a:txBody>
                  <a:tcPr/>
                </a:tc>
              </a:tr>
              <a:tr h="609190">
                <a:tc>
                  <a:txBody>
                    <a:bodyPr/>
                    <a:lstStyle/>
                    <a:p>
                      <a:r>
                        <a:rPr lang="ru-RU" sz="1050" b="1" dirty="0" smtClean="0"/>
                        <a:t>3.</a:t>
                      </a:r>
                      <a:endParaRPr lang="ru-RU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50" b="1" dirty="0"/>
                    </a:p>
                  </a:txBody>
                  <a:tcPr/>
                </a:tc>
              </a:tr>
              <a:tr h="950338">
                <a:tc>
                  <a:txBody>
                    <a:bodyPr/>
                    <a:lstStyle/>
                    <a:p>
                      <a:r>
                        <a:rPr lang="ru-RU" sz="1050" b="1" dirty="0" smtClean="0"/>
                        <a:t>4.</a:t>
                      </a:r>
                      <a:endParaRPr lang="ru-RU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50" b="1" dirty="0"/>
                    </a:p>
                  </a:txBody>
                  <a:tcPr/>
                </a:tc>
              </a:tr>
              <a:tr h="950338">
                <a:tc>
                  <a:txBody>
                    <a:bodyPr/>
                    <a:lstStyle/>
                    <a:p>
                      <a:r>
                        <a:rPr lang="ru-RU" sz="1050" b="1" dirty="0" smtClean="0"/>
                        <a:t>Условия реализации программы</a:t>
                      </a:r>
                      <a:endParaRPr lang="ru-RU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5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CBC519-0CD0-4A0A-BA19-B2D0DE81FF65}" type="slidenum">
              <a:rPr lang="ru-RU"/>
              <a:pPr>
                <a:defRPr/>
              </a:pPr>
              <a:t>33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00088"/>
          </a:xfrm>
        </p:spPr>
        <p:txBody>
          <a:bodyPr/>
          <a:lstStyle/>
          <a:p>
            <a:pPr eaLnBrk="1" hangingPunct="1"/>
            <a:r>
              <a:rPr lang="ru-RU" sz="2000" b="1" smtClean="0">
                <a:solidFill>
                  <a:srgbClr val="C00000"/>
                </a:solidFill>
              </a:rPr>
              <a:t>Механизм формирования портфолио проектов реализации  инновационной части ООП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3483AD-44AE-41D7-A2F9-7A722C292878}" type="slidenum">
              <a:rPr lang="ru-RU"/>
              <a:pPr>
                <a:defRPr/>
              </a:pPr>
              <a:t>34</a:t>
            </a:fld>
            <a:endParaRPr lang="ru-RU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</p:nvPr>
        </p:nvGraphicFramePr>
        <p:xfrm>
          <a:off x="230188" y="760413"/>
          <a:ext cx="8699500" cy="56483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39521"/>
                <a:gridCol w="1049428"/>
                <a:gridCol w="1025495"/>
                <a:gridCol w="1005627"/>
                <a:gridCol w="1079547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НАЗВАНИЕ ПРОЕКТОВ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Проект- цель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Проект-намерение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Проект- мечта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Проект-фантазия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sz="1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5588"/>
            <a:ext cx="8229600" cy="4191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</a:rPr>
              <a:t>Портфолио проектов  разработки ООП</a:t>
            </a:r>
            <a:endParaRPr lang="ru-RU" sz="3600" b="1" dirty="0">
              <a:solidFill>
                <a:srgbClr val="C00000"/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457200" y="838200"/>
          <a:ext cx="8229600" cy="31400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48228"/>
                <a:gridCol w="922946"/>
                <a:gridCol w="1239140"/>
                <a:gridCol w="854579"/>
                <a:gridCol w="828943"/>
                <a:gridCol w="935764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Название проекта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Вид проекта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Проектная</a:t>
                      </a:r>
                      <a:r>
                        <a:rPr lang="ru-RU" sz="1000" baseline="0" dirty="0" smtClean="0"/>
                        <a:t> группа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этап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этап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 этап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Проект 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Крупный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Проект 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Средний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Проект ….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Малый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Крупный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Средний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Средний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9AB620-43DF-49F7-8416-FCD0547CBB2B}" type="slidenum">
              <a:rPr lang="ru-RU"/>
              <a:pPr>
                <a:defRPr/>
              </a:pPr>
              <a:t>35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ChangeArrowheads="1"/>
          </p:cNvSpPr>
          <p:nvPr/>
        </p:nvSpPr>
        <p:spPr bwMode="auto">
          <a:xfrm>
            <a:off x="1471613" y="815975"/>
            <a:ext cx="61817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indent="228600" algn="ctr">
              <a:tabLst>
                <a:tab pos="457200" algn="l"/>
                <a:tab pos="571500" algn="l"/>
                <a:tab pos="800100" algn="l"/>
              </a:tabLst>
            </a:pPr>
            <a:r>
              <a:rPr lang="ru-RU" sz="1400" b="1">
                <a:solidFill>
                  <a:srgbClr val="254061"/>
                </a:solidFill>
                <a:latin typeface="Arial" charset="0"/>
                <a:cs typeface="Times New Roman" pitchFamily="18" charset="0"/>
              </a:rPr>
              <a:t>План-график реализации комплексного проекта введения ФГОС</a:t>
            </a:r>
            <a:endParaRPr lang="ru-RU">
              <a:solidFill>
                <a:srgbClr val="254061"/>
              </a:solidFill>
              <a:latin typeface="Arial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714375" y="1323975"/>
          <a:ext cx="7715250" cy="1258888"/>
        </p:xfrm>
        <a:graphic>
          <a:graphicData uri="http://schemas.openxmlformats.org/drawingml/2006/table">
            <a:tbl>
              <a:tblPr/>
              <a:tblGrid>
                <a:gridCol w="374650"/>
                <a:gridCol w="2149475"/>
                <a:gridCol w="1000125"/>
                <a:gridCol w="1087438"/>
                <a:gridCol w="1649412"/>
                <a:gridCol w="1454150"/>
              </a:tblGrid>
              <a:tr h="538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571500" algn="l"/>
                          <a:tab pos="800100" algn="l"/>
                        </a:tabLst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571500" algn="l"/>
                          <a:tab pos="800100" algn="l"/>
                        </a:tabLst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Название проектов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571500" algn="l"/>
                          <a:tab pos="800100" algn="l"/>
                        </a:tabLst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Сроки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5873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571500" algn="l"/>
                          <a:tab pos="800100" algn="l"/>
                        </a:tabLst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Кураторы и руководители  проектов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5873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571500" algn="l"/>
                          <a:tab pos="800100" algn="l"/>
                        </a:tabLst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Ожидаемые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58738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571500" algn="l"/>
                          <a:tab pos="800100" algn="l"/>
                        </a:tabLst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результаты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571500" algn="l"/>
                          <a:tab pos="800100" algn="l"/>
                        </a:tabLst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571500" algn="l"/>
                          <a:tab pos="800100" algn="l"/>
                        </a:tabLst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571500" algn="l"/>
                          <a:tab pos="800100" algn="l"/>
                        </a:tabLst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Начало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571500" algn="l"/>
                          <a:tab pos="800100" algn="l"/>
                        </a:tabLst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Окончание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571500" algn="l"/>
                          <a:tab pos="800100" algn="l"/>
                        </a:tabLst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571500" algn="l"/>
                          <a:tab pos="800100" algn="l"/>
                        </a:tabLst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571500" algn="l"/>
                          <a:tab pos="800100" algn="l"/>
                        </a:tabLst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571500" algn="l"/>
                          <a:tab pos="800100" algn="l"/>
                        </a:tabLst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571500" algn="l"/>
                          <a:tab pos="800100" algn="l"/>
                        </a:tabLst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571500" algn="l"/>
                          <a:tab pos="800100" algn="l"/>
                        </a:tabLst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571500" algn="l"/>
                          <a:tab pos="800100" algn="l"/>
                        </a:tabLst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571500" algn="l"/>
                          <a:tab pos="800100" algn="l"/>
                        </a:tabLst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Прямоугольник 1"/>
          <p:cNvSpPr>
            <a:spLocks noChangeArrowheads="1"/>
          </p:cNvSpPr>
          <p:nvPr/>
        </p:nvSpPr>
        <p:spPr bwMode="auto">
          <a:xfrm>
            <a:off x="900113" y="476250"/>
            <a:ext cx="73437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228600" algn="ctr">
              <a:tabLst>
                <a:tab pos="457200" algn="l"/>
                <a:tab pos="571500" algn="l"/>
                <a:tab pos="800100" algn="l"/>
              </a:tabLst>
            </a:pPr>
            <a:r>
              <a:rPr lang="ru-RU" b="1">
                <a:solidFill>
                  <a:schemeClr val="tx2"/>
                </a:solidFill>
                <a:latin typeface="Arial" charset="0"/>
                <a:cs typeface="Times New Roman" pitchFamily="18" charset="0"/>
              </a:rPr>
              <a:t>Содержание работ единичного проекта</a:t>
            </a:r>
            <a:endParaRPr lang="ru-RU">
              <a:solidFill>
                <a:schemeClr val="tx2"/>
              </a:solidFill>
              <a:latin typeface="Arial" charset="0"/>
            </a:endParaRPr>
          </a:p>
        </p:txBody>
      </p:sp>
      <p:graphicFrame>
        <p:nvGraphicFramePr>
          <p:cNvPr id="59416" name="Group 24"/>
          <p:cNvGraphicFramePr>
            <a:graphicFrameLocks noGrp="1"/>
          </p:cNvGraphicFramePr>
          <p:nvPr/>
        </p:nvGraphicFramePr>
        <p:xfrm>
          <a:off x="755650" y="981075"/>
          <a:ext cx="7704138" cy="5156200"/>
        </p:xfrm>
        <a:graphic>
          <a:graphicData uri="http://schemas.openxmlformats.org/drawingml/2006/table">
            <a:tbl>
              <a:tblPr/>
              <a:tblGrid>
                <a:gridCol w="1295400"/>
                <a:gridCol w="1225550"/>
                <a:gridCol w="1655763"/>
                <a:gridCol w="1987550"/>
                <a:gridCol w="1539875"/>
              </a:tblGrid>
              <a:tr h="1223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Этапы реализации проекта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Пакеты работ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Отдельные работы (задачи)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Требования к выполнению работ (результаты)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Сроки выполнения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868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Разработка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(выбор  и самостоятельная разработка новшеств)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Разработка концепции проведения дистанционного клуба для родителей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Разработка концепции размещения материалов на сайте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Разработка программы занятий клуба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Подбор состава лекторов клуба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Подготовка материалов для 9 занятий. Запись занятий.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Разработка анкет для опроса мнения родителей о работе клуба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Концепция должна включать программу родительского клуба, механизмы ее реализации,  механизмы оценки результатов работы  клуба, учета пожеланий родителей, осуществления обратной связи.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В качестве лекторов должны быть отобраны специалисты в области семейного воспитания, права, здоровья детей, сексуального воспитания: семейные психологи, детские врачи и педагоги.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Должны быть разработаны 3 электронные анкеты по 7 вопросов, способы их обработки.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39750" y="1844675"/>
          <a:ext cx="7993063" cy="4359275"/>
        </p:xfrm>
        <a:graphic>
          <a:graphicData uri="http://schemas.openxmlformats.org/drawingml/2006/table">
            <a:tbl>
              <a:tblPr/>
              <a:tblGrid>
                <a:gridCol w="1344613"/>
                <a:gridCol w="1031875"/>
                <a:gridCol w="1800225"/>
                <a:gridCol w="2376487"/>
                <a:gridCol w="1439863"/>
              </a:tblGrid>
              <a:tr h="4359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Реализация (запуск, апробация, введение)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Организация работы дистанционной школы «Компетентный родитель»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Проведение не менее 9  занятий в школе дистанционного обучения «Компетентный родитель.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Проведение 2 форумов по обсуждению результатов работ  школы для родителей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Занятия должны проводиться в форме интерактивных лекций, содержать анализ ситуаций, Должны быть разработаны и  размещены  на сайте списки литературы, рекомендуемой для родителей.   В ДОУ нужно обучить родителей детей 3-7 лет : не менее 40% от общего количества в каждой группе.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К организации форумов должно быть привлечено не менее 70% родителей, обучающихся в дистанционной  школе.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39750" y="620713"/>
          <a:ext cx="7993063" cy="11525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4468"/>
                <a:gridCol w="1141748"/>
                <a:gridCol w="1712623"/>
                <a:gridCol w="2413889"/>
                <a:gridCol w="1440160"/>
              </a:tblGrid>
              <a:tr h="1152127">
                <a:tc>
                  <a:txBody>
                    <a:bodyPr/>
                    <a:lstStyle/>
                    <a:p>
                      <a:r>
                        <a:rPr lang="ru-RU" dirty="0" smtClean="0"/>
                        <a:t>Этапы реализации проекта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Пакеты работ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Отдельные работы (задачи)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Требования к выполнению работ (результаты)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Сроки выполнения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9854" y="0"/>
            <a:ext cx="3515028" cy="6713537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softEdge rad="63500"/>
          </a:effectLst>
          <a:extLst/>
        </p:spPr>
      </p:pic>
      <p:sp>
        <p:nvSpPr>
          <p:cNvPr id="4" name="Прямоугольник 3"/>
          <p:cNvSpPr/>
          <p:nvPr/>
        </p:nvSpPr>
        <p:spPr>
          <a:xfrm>
            <a:off x="2124075" y="2205038"/>
            <a:ext cx="6840538" cy="4221162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chemeClr val="bg2"/>
              </a:gs>
            </a:gsLst>
            <a:lin ang="5400000" scaled="0"/>
          </a:gra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72000" rIns="180000" bIns="72000"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solidFill>
                  <a:srgbClr val="111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Организация  управления реализацией проекта ФГОС  ДОШКОЛЬНОГО образования</a:t>
            </a:r>
          </a:p>
        </p:txBody>
      </p:sp>
      <p:pic>
        <p:nvPicPr>
          <p:cNvPr id="49155" name="Picture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12088" y="692150"/>
            <a:ext cx="11525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156" name="Прямоугольник 4"/>
          <p:cNvSpPr>
            <a:spLocks noChangeArrowheads="1"/>
          </p:cNvSpPr>
          <p:nvPr/>
        </p:nvSpPr>
        <p:spPr bwMode="auto">
          <a:xfrm>
            <a:off x="3595688" y="946150"/>
            <a:ext cx="41433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latin typeface="Calibri" pitchFamily="34" charset="0"/>
              </a:rPr>
              <a:t>Федеральный институт развития образования</a:t>
            </a:r>
          </a:p>
        </p:txBody>
      </p:sp>
      <p:sp>
        <p:nvSpPr>
          <p:cNvPr id="49157" name="Прямоугольник 9"/>
          <p:cNvSpPr>
            <a:spLocks noChangeArrowheads="1"/>
          </p:cNvSpPr>
          <p:nvPr/>
        </p:nvSpPr>
        <p:spPr bwMode="auto">
          <a:xfrm>
            <a:off x="3595688" y="277813"/>
            <a:ext cx="5368925" cy="32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>
            <a:spAutoFit/>
          </a:bodyPr>
          <a:lstStyle/>
          <a:p>
            <a:pPr algn="ctr"/>
            <a:r>
              <a:rPr lang="ru-RU" sz="1500">
                <a:latin typeface="Calibri" pitchFamily="34" charset="0"/>
              </a:rPr>
              <a:t>Министерство образования и науки Российской Федерации</a:t>
            </a:r>
            <a:endParaRPr lang="en-US" sz="150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ctrTitle"/>
          </p:nvPr>
        </p:nvSpPr>
        <p:spPr>
          <a:xfrm>
            <a:off x="685800" y="387350"/>
            <a:ext cx="7772400" cy="2330450"/>
          </a:xfrm>
        </p:spPr>
        <p:txBody>
          <a:bodyPr/>
          <a:lstStyle/>
          <a:p>
            <a:r>
              <a:rPr lang="ru-RU" sz="2400" b="1" smtClean="0">
                <a:solidFill>
                  <a:srgbClr val="CC0000"/>
                </a:solidFill>
              </a:rPr>
              <a:t>У всех новшеств имеется одно общее свойство –</a:t>
            </a:r>
            <a:r>
              <a:rPr lang="ru-RU" sz="2400" b="1" u="sng" smtClean="0">
                <a:solidFill>
                  <a:schemeClr val="hlink"/>
                </a:solidFill>
              </a:rPr>
              <a:t>средство повышения эффективности педагогических систем</a:t>
            </a:r>
            <a:r>
              <a:rPr lang="ru-RU" sz="2400" b="1" smtClean="0">
                <a:solidFill>
                  <a:srgbClr val="CC0000"/>
                </a:solidFill>
              </a:rPr>
              <a:t>. Как только они теряют это свое свойство, они перестают быть новшествами</a:t>
            </a:r>
          </a:p>
        </p:txBody>
      </p:sp>
      <p:sp>
        <p:nvSpPr>
          <p:cNvPr id="18434" name="Rectangle 3"/>
          <p:cNvSpPr>
            <a:spLocks noGrp="1"/>
          </p:cNvSpPr>
          <p:nvPr>
            <p:ph type="subTitle" idx="1"/>
          </p:nvPr>
        </p:nvSpPr>
        <p:spPr>
          <a:xfrm>
            <a:off x="1371600" y="2413000"/>
            <a:ext cx="6400800" cy="3225800"/>
          </a:xfrm>
        </p:spPr>
        <p:txBody>
          <a:bodyPr/>
          <a:lstStyle/>
          <a:p>
            <a:r>
              <a:rPr lang="ru-RU" sz="2400" b="1" i="1" smtClean="0">
                <a:solidFill>
                  <a:schemeClr val="hlink"/>
                </a:solidFill>
              </a:rPr>
              <a:t>Признаки новшеств:</a:t>
            </a:r>
          </a:p>
          <a:p>
            <a:r>
              <a:rPr lang="ru-RU" sz="2400" i="1" smtClean="0">
                <a:solidFill>
                  <a:schemeClr val="tx1"/>
                </a:solidFill>
              </a:rPr>
              <a:t>-по  сектору образования;</a:t>
            </a:r>
          </a:p>
          <a:p>
            <a:pPr>
              <a:buFontTx/>
              <a:buChar char="-"/>
            </a:pPr>
            <a:r>
              <a:rPr lang="ru-RU" sz="2400" i="1" smtClean="0">
                <a:solidFill>
                  <a:schemeClr val="tx1"/>
                </a:solidFill>
              </a:rPr>
              <a:t>по предмету изменений;</a:t>
            </a:r>
          </a:p>
          <a:p>
            <a:pPr>
              <a:buFontTx/>
              <a:buChar char="-"/>
            </a:pPr>
            <a:r>
              <a:rPr lang="ru-RU" sz="2400" i="1" smtClean="0">
                <a:solidFill>
                  <a:schemeClr val="tx1"/>
                </a:solidFill>
              </a:rPr>
              <a:t>по степени их радикальности</a:t>
            </a:r>
            <a:r>
              <a:rPr lang="ru-RU" sz="2400" smtClean="0">
                <a:solidFill>
                  <a:schemeClr val="tx1"/>
                </a:solidFill>
              </a:rPr>
              <a:t> ;</a:t>
            </a:r>
          </a:p>
          <a:p>
            <a:pPr>
              <a:buFontTx/>
              <a:buChar char="-"/>
            </a:pPr>
            <a:r>
              <a:rPr lang="ru-RU" sz="2400" i="1" smtClean="0">
                <a:solidFill>
                  <a:schemeClr val="tx1"/>
                </a:solidFill>
              </a:rPr>
              <a:t>по масштабу преобразований.</a:t>
            </a:r>
            <a:r>
              <a:rPr lang="ru-RU" smtClean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214313" y="368300"/>
            <a:ext cx="8429625" cy="613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450850" algn="just">
              <a:lnSpc>
                <a:spcPct val="150000"/>
              </a:lnSpc>
              <a:defRPr/>
            </a:pPr>
            <a:r>
              <a:rPr lang="ru-RU" sz="2000" b="1" i="1" dirty="0">
                <a:solidFill>
                  <a:srgbClr val="FF0000"/>
                </a:solidFill>
                <a:latin typeface="Arial Black" pitchFamily="34" charset="0"/>
              </a:rPr>
              <a:t>Организационная структура</a:t>
            </a:r>
            <a:r>
              <a:rPr lang="ru-RU" sz="2000" dirty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ru-RU" dirty="0">
                <a:solidFill>
                  <a:srgbClr val="11116D"/>
                </a:solidFill>
                <a:latin typeface="Arial Black" pitchFamily="34" charset="0"/>
              </a:rPr>
              <a:t>управления проектом отражает иерархическую взаимную подчиненность участников проекта (руководителя проекта в целом, руководителей </a:t>
            </a:r>
            <a:r>
              <a:rPr lang="ru-RU" dirty="0" err="1">
                <a:solidFill>
                  <a:srgbClr val="11116D"/>
                </a:solidFill>
                <a:latin typeface="Arial Black" pitchFamily="34" charset="0"/>
              </a:rPr>
              <a:t>подпроектов</a:t>
            </a:r>
            <a:r>
              <a:rPr lang="ru-RU" dirty="0">
                <a:solidFill>
                  <a:srgbClr val="11116D"/>
                </a:solidFill>
                <a:latin typeface="Arial Black" pitchFamily="34" charset="0"/>
              </a:rPr>
              <a:t>/работ, исполнителей). </a:t>
            </a:r>
          </a:p>
          <a:p>
            <a:pPr indent="450850" algn="ctr" eaLnBrk="0" hangingPunct="0">
              <a:lnSpc>
                <a:spcPct val="150000"/>
              </a:lnSpc>
              <a:defRPr/>
            </a:pPr>
            <a:r>
              <a:rPr lang="ru-RU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Организационная структура управления</a:t>
            </a:r>
            <a:endParaRPr lang="ru-RU" sz="2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  <a:p>
            <a:pPr indent="450850" algn="ctr" eaLnBrk="0" hangingPunct="0">
              <a:lnSpc>
                <a:spcPct val="150000"/>
              </a:lnSpc>
              <a:defRPr/>
            </a:pPr>
            <a:r>
              <a:rPr lang="ru-RU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комплексным проектом введения ФГОС</a:t>
            </a:r>
            <a:endParaRPr lang="ru-RU" sz="2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  <a:p>
            <a:pPr indent="450850" algn="just" eaLnBrk="0" hangingPunct="0">
              <a:lnSpc>
                <a:spcPct val="150000"/>
              </a:lnSpc>
              <a:buFont typeface="Wingdings" pitchFamily="2" charset="2"/>
              <a:buChar char="q"/>
              <a:defRPr/>
            </a:pPr>
            <a:r>
              <a:rPr lang="ru-RU" dirty="0">
                <a:solidFill>
                  <a:srgbClr val="11116D"/>
                </a:solidFill>
                <a:latin typeface="Arial Black" pitchFamily="34" charset="0"/>
              </a:rPr>
              <a:t>Координационный совет реализации комплексного проекта введения ФГОС</a:t>
            </a:r>
          </a:p>
          <a:p>
            <a:pPr indent="450850" algn="just" eaLnBrk="0" hangingPunct="0">
              <a:lnSpc>
                <a:spcPct val="150000"/>
              </a:lnSpc>
              <a:buFont typeface="Wingdings" pitchFamily="2" charset="2"/>
              <a:buChar char="q"/>
              <a:defRPr/>
            </a:pPr>
            <a:r>
              <a:rPr lang="ru-RU" dirty="0">
                <a:solidFill>
                  <a:srgbClr val="11116D"/>
                </a:solidFill>
                <a:latin typeface="Arial Black" pitchFamily="34" charset="0"/>
              </a:rPr>
              <a:t>Рабочая группа реализации комплексного проекта введения ФГОС</a:t>
            </a:r>
          </a:p>
          <a:p>
            <a:pPr indent="450850" algn="just" eaLnBrk="0" hangingPunct="0">
              <a:lnSpc>
                <a:spcPct val="150000"/>
              </a:lnSpc>
              <a:buFont typeface="Wingdings" pitchFamily="2" charset="2"/>
              <a:buChar char="q"/>
              <a:defRPr/>
            </a:pPr>
            <a:r>
              <a:rPr lang="ru-RU" dirty="0">
                <a:solidFill>
                  <a:srgbClr val="11116D"/>
                </a:solidFill>
                <a:latin typeface="Arial Black" pitchFamily="34" charset="0"/>
              </a:rPr>
              <a:t>Руководители единичных проектов введения ФГОС</a:t>
            </a:r>
          </a:p>
          <a:p>
            <a:pPr indent="450850" algn="just" eaLnBrk="0" hangingPunct="0">
              <a:lnSpc>
                <a:spcPct val="150000"/>
              </a:lnSpc>
              <a:buFont typeface="Wingdings" pitchFamily="2" charset="2"/>
              <a:buChar char="q"/>
              <a:defRPr/>
            </a:pPr>
            <a:r>
              <a:rPr lang="ru-RU" dirty="0">
                <a:solidFill>
                  <a:srgbClr val="11116D"/>
                </a:solidFill>
                <a:latin typeface="Arial Black" pitchFamily="34" charset="0"/>
              </a:rPr>
              <a:t>Руководители </a:t>
            </a:r>
            <a:r>
              <a:rPr lang="ru-RU" dirty="0" err="1">
                <a:solidFill>
                  <a:srgbClr val="11116D"/>
                </a:solidFill>
                <a:latin typeface="Arial Black" pitchFamily="34" charset="0"/>
              </a:rPr>
              <a:t>микрогрупп</a:t>
            </a:r>
            <a:r>
              <a:rPr lang="ru-RU" dirty="0">
                <a:solidFill>
                  <a:srgbClr val="11116D"/>
                </a:solidFill>
                <a:latin typeface="Arial Black" pitchFamily="34" charset="0"/>
              </a:rPr>
              <a:t>, реализующих пакеты работ в рамках единичных проектов введения ФГОС</a:t>
            </a:r>
          </a:p>
          <a:p>
            <a:pPr indent="450850" algn="just" eaLnBrk="0" hangingPunct="0">
              <a:lnSpc>
                <a:spcPct val="150000"/>
              </a:lnSpc>
              <a:buFont typeface="Wingdings" pitchFamily="2" charset="2"/>
              <a:buChar char="q"/>
              <a:defRPr/>
            </a:pPr>
            <a:r>
              <a:rPr lang="ru-RU" dirty="0">
                <a:solidFill>
                  <a:srgbClr val="11116D"/>
                </a:solidFill>
                <a:latin typeface="Arial Black" pitchFamily="34" charset="0"/>
              </a:rPr>
              <a:t>Члены </a:t>
            </a:r>
            <a:r>
              <a:rPr lang="ru-RU" dirty="0" err="1">
                <a:solidFill>
                  <a:srgbClr val="11116D"/>
                </a:solidFill>
                <a:latin typeface="Arial Black" pitchFamily="34" charset="0"/>
              </a:rPr>
              <a:t>микрогрупп</a:t>
            </a:r>
            <a:r>
              <a:rPr lang="ru-RU" dirty="0">
                <a:solidFill>
                  <a:srgbClr val="11116D"/>
                </a:solidFill>
                <a:latin typeface="Arial Black" pitchFamily="34" charset="0"/>
              </a:rPr>
              <a:t> - исполнители отдельных работ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14313" y="285750"/>
          <a:ext cx="8572500" cy="5927725"/>
        </p:xfrm>
        <a:graphic>
          <a:graphicData uri="http://schemas.openxmlformats.org/drawingml/2006/table">
            <a:tbl>
              <a:tblPr/>
              <a:tblGrid>
                <a:gridCol w="3405187"/>
                <a:gridCol w="5167313"/>
              </a:tblGrid>
              <a:tr h="773113">
                <a:tc>
                  <a:txBody>
                    <a:bodyPr/>
                    <a:lstStyle/>
                    <a:p>
                      <a:pPr marL="349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Black" pitchFamily="34" charset="0"/>
                        </a:rPr>
                        <a:t>Органы управления проектом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9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Black" pitchFamily="34" charset="0"/>
                        </a:rPr>
                        <a:t>Состав органов  по их  функциям  в структуре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19338">
                <a:tc>
                  <a:txBody>
                    <a:bodyPr/>
                    <a:lstStyle/>
                    <a:p>
                      <a:pPr marL="34925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1116D"/>
                          </a:solidFill>
                          <a:effectLst/>
                          <a:latin typeface="Arial Black" pitchFamily="34" charset="0"/>
                        </a:rPr>
                        <a:t>Координационный совет реализации комплексного проекта введения ФГОС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925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1116D"/>
                          </a:solidFill>
                          <a:effectLst/>
                          <a:latin typeface="Arial Black" pitchFamily="34" charset="0"/>
                        </a:rPr>
                        <a:t>Административные и научные руководители (консультанты) комплексного проекта, ведущие специалисты, представители общественности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62163">
                <a:tc>
                  <a:txBody>
                    <a:bodyPr/>
                    <a:lstStyle/>
                    <a:p>
                      <a:pPr marL="34925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11116D"/>
                        </a:solidFill>
                        <a:effectLst/>
                        <a:latin typeface="Arial Black" pitchFamily="34" charset="0"/>
                      </a:endParaRPr>
                    </a:p>
                    <a:p>
                      <a:pPr marL="34925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1116D"/>
                          </a:solidFill>
                          <a:effectLst/>
                          <a:latin typeface="Arial Black" pitchFamily="34" charset="0"/>
                        </a:rPr>
                        <a:t>Рабочая группа реализации комплексного проекта введения ФГОС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925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11116D"/>
                        </a:solidFill>
                        <a:effectLst/>
                        <a:latin typeface="Arial Black" pitchFamily="34" charset="0"/>
                      </a:endParaRPr>
                    </a:p>
                    <a:p>
                      <a:pPr marL="34925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1116D"/>
                          </a:solidFill>
                          <a:effectLst/>
                          <a:latin typeface="Arial Black" pitchFamily="34" charset="0"/>
                        </a:rPr>
                        <a:t>Руководители единичных проектов,  представители технических служб, бухгалтерии. </a:t>
                      </a:r>
                    </a:p>
                    <a:p>
                      <a:pPr marL="34925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1116D"/>
                          </a:solidFill>
                          <a:effectLst/>
                          <a:latin typeface="Arial Black" pitchFamily="34" charset="0"/>
                        </a:rPr>
                        <a:t>Исполнители работ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3113">
                <a:tc>
                  <a:txBody>
                    <a:bodyPr/>
                    <a:lstStyle/>
                    <a:p>
                      <a:pPr marL="34925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1116D"/>
                          </a:solidFill>
                          <a:effectLst/>
                          <a:latin typeface="Arial Black" pitchFamily="34" charset="0"/>
                        </a:rPr>
                        <a:t>Микрогруппы рабочей группы проекта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925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1116D"/>
                          </a:solidFill>
                          <a:effectLst/>
                          <a:latin typeface="Arial Black" pitchFamily="34" charset="0"/>
                        </a:rPr>
                        <a:t>Руководители микрогрупп, исполнители работ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2875" y="142875"/>
            <a:ext cx="8786813" cy="4921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Функции органов управления проектом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85750" y="857250"/>
          <a:ext cx="8715375" cy="5670550"/>
        </p:xfrm>
        <a:graphic>
          <a:graphicData uri="http://schemas.openxmlformats.org/drawingml/2006/table">
            <a:tbl>
              <a:tblPr/>
              <a:tblGrid>
                <a:gridCol w="1643063"/>
                <a:gridCol w="7072312"/>
              </a:tblGrid>
              <a:tr h="809625">
                <a:tc>
                  <a:txBody>
                    <a:bodyPr/>
                    <a:lstStyle/>
                    <a:p>
                      <a:pPr marL="349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Black" pitchFamily="34" charset="0"/>
                        </a:rPr>
                        <a:t>Органы управления проектом</a:t>
                      </a:r>
                    </a:p>
                  </a:txBody>
                  <a:tcPr marL="75952" marR="7595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9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Black" pitchFamily="34" charset="0"/>
                        </a:rPr>
                        <a:t>Функции</a:t>
                      </a:r>
                    </a:p>
                  </a:txBody>
                  <a:tcPr marL="75952" marR="7595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60925">
                <a:tc>
                  <a:txBody>
                    <a:bodyPr/>
                    <a:lstStyle/>
                    <a:p>
                      <a:pPr marL="34925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Black" pitchFamily="34" charset="0"/>
                        </a:rPr>
                        <a:t>Координационный совет реализации комплексного проекта введения ФГОС</a:t>
                      </a:r>
                    </a:p>
                  </a:txBody>
                  <a:tcPr marL="75952" marR="7595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Black" pitchFamily="34" charset="0"/>
                        </a:rPr>
                        <a:t>принимает решения об инициации единичных проектов, формируют рабочие группы  единичных проектов и назначают их руководителей; организуют разработку и экспертизу единичных проектов; утверждают графики работ и контроля; 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Black" pitchFamily="34" charset="0"/>
                        </a:rPr>
                        <a:t>рассматривает вопросы хода реализации проектов. осуществляют контроль основных работ, выполняемых в рамках единичных проектов; принимают решения и начале и завершении работ по единичным проектам; формируют и изменяют перечень единичных проектов, устраняют срывы графика реализации проектов,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Black" pitchFamily="34" charset="0"/>
                        </a:rPr>
                        <a:t>создает условия для   успешной деятельности рабочих групп единичных проектов; добивается своевременности ресурсного обеспечения проектных работ. 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Black" pitchFamily="34" charset="0"/>
                        </a:rPr>
                        <a:t>координирует вопросы реализации единичных проектов.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/>
                      </a:pP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L="75952" marR="7595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14313" y="428625"/>
          <a:ext cx="8643937" cy="5726113"/>
        </p:xfrm>
        <a:graphic>
          <a:graphicData uri="http://schemas.openxmlformats.org/drawingml/2006/table">
            <a:tbl>
              <a:tblPr/>
              <a:tblGrid>
                <a:gridCol w="2390775"/>
                <a:gridCol w="6253162"/>
              </a:tblGrid>
              <a:tr h="855663">
                <a:tc>
                  <a:txBody>
                    <a:bodyPr/>
                    <a:lstStyle/>
                    <a:p>
                      <a:pPr marL="349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Black" pitchFamily="34" charset="0"/>
                        </a:rPr>
                        <a:t>Органы управления проектом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9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Black" pitchFamily="34" charset="0"/>
                        </a:rPr>
                        <a:t>Функции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305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 Black" pitchFamily="34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Black" pitchFamily="34" charset="0"/>
                        </a:rPr>
                        <a:t>Рабочая группа реализации комплексного проекта введения ФГОС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Black" pitchFamily="34" charset="0"/>
                        </a:rPr>
                        <a:t>Руководит исполнением работ, выполняемых в рамках единичных проектов, обеспечивает скоординированное выполнение взаимосвязанных работ, проводит текущий контроль проектных работ, устраняет мелкие сбои, корректируя графики выполнения работ и перераспределяя исполнителей; готовит отчеты об исполнении единичных проектов для координационного совета комплексного проекта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398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1116D"/>
                          </a:solidFill>
                          <a:effectLst/>
                          <a:latin typeface="Arial Black" pitchFamily="34" charset="0"/>
                        </a:rPr>
                        <a:t>Микрогруппы рабочей группы проекта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1116D"/>
                          </a:solidFill>
                          <a:effectLst/>
                          <a:latin typeface="Arial Black" pitchFamily="34" charset="0"/>
                        </a:rPr>
                        <a:t>Осуществляют исполнение пакетов работ и отдельных видов работ в соответствии с планом-графиком проекта.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214313" y="757238"/>
            <a:ext cx="8786812" cy="523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200000"/>
              </a:lnSpc>
              <a:defRPr/>
            </a:pPr>
            <a:r>
              <a: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  <a:cs typeface="Times New Roman" pitchFamily="18" charset="0"/>
              </a:rPr>
              <a:t>Заседания координационного совета</a:t>
            </a:r>
            <a:endParaRPr lang="ru-RU" sz="280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man Old Style" pitchFamily="18" charset="0"/>
            </a:endParaRPr>
          </a:p>
          <a:p>
            <a:pPr algn="just" eaLnBrk="0" hangingPunct="0">
              <a:lnSpc>
                <a:spcPct val="110000"/>
              </a:lnSpc>
              <a:buFontTx/>
              <a:buAutoNum type="arabicPeriod"/>
              <a:defRPr/>
            </a:pPr>
            <a:r>
              <a:rPr lang="ru-RU" sz="1200">
                <a:solidFill>
                  <a:srgbClr val="002060"/>
                </a:solidFill>
                <a:latin typeface="Arial Black" pitchFamily="34" charset="0"/>
                <a:cs typeface="Times New Roman" pitchFamily="18" charset="0"/>
              </a:rPr>
              <a:t>  </a:t>
            </a:r>
            <a:r>
              <a:rPr lang="ru-RU" sz="1400">
                <a:solidFill>
                  <a:srgbClr val="002060"/>
                </a:solidFill>
                <a:latin typeface="Arial Black" pitchFamily="34" charset="0"/>
                <a:cs typeface="Times New Roman" pitchFamily="18" charset="0"/>
              </a:rPr>
              <a:t>Первое рабочее собрание совета, ознакомление с приказом о его создании. Определение порядка работы координационного совета и периодичности его заседаний.</a:t>
            </a:r>
          </a:p>
          <a:p>
            <a:pPr algn="just" eaLnBrk="0" hangingPunct="0">
              <a:lnSpc>
                <a:spcPct val="110000"/>
              </a:lnSpc>
              <a:buFontTx/>
              <a:buAutoNum type="arabicPeriod"/>
              <a:defRPr/>
            </a:pPr>
            <a:r>
              <a:rPr lang="ru-RU" sz="1400">
                <a:solidFill>
                  <a:srgbClr val="002060"/>
                </a:solidFill>
                <a:latin typeface="Arial Black" pitchFamily="34" charset="0"/>
                <a:cs typeface="Times New Roman" pitchFamily="18" charset="0"/>
              </a:rPr>
              <a:t>  Инициация единичных проектов. Назначение руководителей единичных проектов собственного уровня управления.</a:t>
            </a:r>
          </a:p>
          <a:p>
            <a:pPr algn="just" eaLnBrk="0" hangingPunct="0">
              <a:lnSpc>
                <a:spcPct val="110000"/>
              </a:lnSpc>
              <a:buFontTx/>
              <a:buAutoNum type="arabicPeriod"/>
              <a:defRPr/>
            </a:pPr>
            <a:r>
              <a:rPr lang="ru-RU" sz="1400">
                <a:solidFill>
                  <a:srgbClr val="002060"/>
                </a:solidFill>
                <a:latin typeface="Arial Black" pitchFamily="34" charset="0"/>
                <a:cs typeface="Times New Roman" pitchFamily="18" charset="0"/>
              </a:rPr>
              <a:t>  Анализ  процесса разработки единичных проектов собственного уровня управления.</a:t>
            </a:r>
          </a:p>
          <a:p>
            <a:pPr algn="just" eaLnBrk="0" hangingPunct="0">
              <a:lnSpc>
                <a:spcPct val="110000"/>
              </a:lnSpc>
              <a:buFontTx/>
              <a:buAutoNum type="arabicPeriod"/>
              <a:defRPr/>
            </a:pPr>
            <a:r>
              <a:rPr lang="ru-RU" sz="1400">
                <a:solidFill>
                  <a:srgbClr val="002060"/>
                </a:solidFill>
                <a:latin typeface="Arial Black" pitchFamily="34" charset="0"/>
                <a:cs typeface="Times New Roman" pitchFamily="18" charset="0"/>
              </a:rPr>
              <a:t>  Рассмотрение и утверждение перечня критериев (их показателей, индикаторов) для определения готовности  ДО к работе по ФГОС.</a:t>
            </a:r>
          </a:p>
          <a:p>
            <a:pPr algn="just" eaLnBrk="0" hangingPunct="0">
              <a:lnSpc>
                <a:spcPct val="110000"/>
              </a:lnSpc>
              <a:buFontTx/>
              <a:buAutoNum type="arabicPeriod"/>
              <a:defRPr/>
            </a:pPr>
            <a:r>
              <a:rPr lang="ru-RU" sz="1400">
                <a:solidFill>
                  <a:srgbClr val="002060"/>
                </a:solidFill>
                <a:latin typeface="Arial Black" pitchFamily="34" charset="0"/>
                <a:cs typeface="Times New Roman" pitchFamily="18" charset="0"/>
              </a:rPr>
              <a:t>  Экспертиза единичных проектов.</a:t>
            </a:r>
          </a:p>
          <a:p>
            <a:pPr algn="just" eaLnBrk="0" hangingPunct="0">
              <a:lnSpc>
                <a:spcPct val="110000"/>
              </a:lnSpc>
              <a:buFontTx/>
              <a:buAutoNum type="arabicPeriod"/>
              <a:defRPr/>
            </a:pPr>
            <a:r>
              <a:rPr lang="ru-RU" sz="1400">
                <a:solidFill>
                  <a:srgbClr val="002060"/>
                </a:solidFill>
                <a:latin typeface="Arial Black" pitchFamily="34" charset="0"/>
                <a:cs typeface="Times New Roman" pitchFamily="18" charset="0"/>
              </a:rPr>
              <a:t>  Утверждение содержания и планов реализации единичных проектов.</a:t>
            </a:r>
          </a:p>
          <a:p>
            <a:pPr algn="just" eaLnBrk="0" hangingPunct="0">
              <a:lnSpc>
                <a:spcPct val="110000"/>
              </a:lnSpc>
              <a:buFontTx/>
              <a:buAutoNum type="arabicPeriod"/>
              <a:defRPr/>
            </a:pPr>
            <a:r>
              <a:rPr lang="ru-RU" sz="1400">
                <a:solidFill>
                  <a:srgbClr val="002060"/>
                </a:solidFill>
                <a:latin typeface="Arial Black" pitchFamily="34" charset="0"/>
                <a:cs typeface="Times New Roman" pitchFamily="18" charset="0"/>
              </a:rPr>
              <a:t>  Анализ согласованности работ в рамках комплексного проекта. Рассмотрение и утверждение графика выполнения  соответствующего уровня управления.</a:t>
            </a:r>
          </a:p>
          <a:p>
            <a:pPr algn="just" eaLnBrk="0" hangingPunct="0">
              <a:lnSpc>
                <a:spcPct val="110000"/>
              </a:lnSpc>
              <a:buFontTx/>
              <a:buAutoNum type="arabicPeriod"/>
              <a:defRPr/>
            </a:pPr>
            <a:r>
              <a:rPr lang="ru-RU" sz="1400">
                <a:solidFill>
                  <a:srgbClr val="002060"/>
                </a:solidFill>
                <a:latin typeface="Arial Black" pitchFamily="34" charset="0"/>
                <a:cs typeface="Times New Roman" pitchFamily="18" charset="0"/>
              </a:rPr>
              <a:t>  Рассмотрение и утверждение  промежуточных отчетов по реализации собственных единичных и комплексного проекта введения ФГОС  и нижнего уровня управления.</a:t>
            </a:r>
          </a:p>
          <a:p>
            <a:pPr algn="just" eaLnBrk="0" hangingPunct="0">
              <a:lnSpc>
                <a:spcPct val="110000"/>
              </a:lnSpc>
              <a:buFontTx/>
              <a:buAutoNum type="arabicPeriod"/>
              <a:defRPr/>
            </a:pPr>
            <a:r>
              <a:rPr lang="ru-RU" sz="1400">
                <a:solidFill>
                  <a:srgbClr val="002060"/>
                </a:solidFill>
                <a:latin typeface="Arial Black" pitchFamily="34" charset="0"/>
                <a:cs typeface="Times New Roman" pitchFamily="18" charset="0"/>
              </a:rPr>
              <a:t>  Определение готовности ДО к введению ФГОС на основе анализа результатов реализации их проектов (в соответствии с разработанными и утвержденными критериями готовности для  ДО).</a:t>
            </a:r>
          </a:p>
          <a:p>
            <a:pPr algn="just" eaLnBrk="0" hangingPunct="0">
              <a:lnSpc>
                <a:spcPct val="110000"/>
              </a:lnSpc>
              <a:buFontTx/>
              <a:buAutoNum type="arabicPeriod"/>
              <a:defRPr/>
            </a:pPr>
            <a:r>
              <a:rPr lang="ru-RU" sz="1400">
                <a:solidFill>
                  <a:srgbClr val="002060"/>
                </a:solidFill>
                <a:latin typeface="Arial Black" pitchFamily="34" charset="0"/>
                <a:cs typeface="Times New Roman" pitchFamily="18" charset="0"/>
              </a:rPr>
              <a:t>  Рассмотрение и утверждение результатов реализации  собственного проекта и проектов нижних уровней управления.</a:t>
            </a:r>
            <a:endParaRPr lang="ru-RU" sz="1400">
              <a:solidFill>
                <a:srgbClr val="002060"/>
              </a:solidFill>
              <a:latin typeface="Arial Black" pitchFamily="34" charset="0"/>
            </a:endParaRPr>
          </a:p>
          <a:p>
            <a:pPr algn="just" eaLnBrk="0" hangingPunct="0">
              <a:lnSpc>
                <a:spcPct val="150000"/>
              </a:lnSpc>
              <a:defRPr/>
            </a:pPr>
            <a:endParaRPr lang="ru-RU" sz="1400">
              <a:solidFill>
                <a:srgbClr val="00206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285750" y="136525"/>
            <a:ext cx="8643938" cy="5878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450850" algn="ctr">
              <a:lnSpc>
                <a:spcPct val="200000"/>
              </a:lnSpc>
              <a:tabLst>
                <a:tab pos="630238" algn="l"/>
              </a:tabLst>
              <a:defRPr/>
            </a:pPr>
            <a:r>
              <a: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  <a:cs typeface="Times New Roman" pitchFamily="18" charset="0"/>
              </a:rPr>
              <a:t>Методы работы проектной группы</a:t>
            </a:r>
            <a:endParaRPr lang="ru-RU" sz="28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man Old Style" pitchFamily="18" charset="0"/>
            </a:endParaRPr>
          </a:p>
          <a:p>
            <a:pPr indent="450850" algn="just" eaLnBrk="0" hangingPunct="0">
              <a:lnSpc>
                <a:spcPct val="200000"/>
              </a:lnSpc>
              <a:buFont typeface="Wingdings" pitchFamily="2" charset="2"/>
              <a:buChar char="q"/>
              <a:tabLst>
                <a:tab pos="630238" algn="l"/>
              </a:tabLst>
              <a:defRPr/>
            </a:pPr>
            <a:r>
              <a:rPr lang="ru-RU" sz="2000">
                <a:solidFill>
                  <a:srgbClr val="002060"/>
                </a:solidFill>
                <a:latin typeface="Arial Black" pitchFamily="34" charset="0"/>
                <a:cs typeface="Times New Roman" pitchFamily="18" charset="0"/>
              </a:rPr>
              <a:t>Заседания координационного совета и рабочих групп, круглые столы, дискуссии, мозговые штурмы, творческие отчеты, презентации результатов проектных работ. </a:t>
            </a:r>
            <a:endParaRPr lang="ru-RU" sz="2000">
              <a:solidFill>
                <a:srgbClr val="002060"/>
              </a:solidFill>
              <a:latin typeface="Arial Black" pitchFamily="34" charset="0"/>
            </a:endParaRPr>
          </a:p>
          <a:p>
            <a:pPr indent="450850" algn="just" eaLnBrk="0" hangingPunct="0">
              <a:lnSpc>
                <a:spcPct val="200000"/>
              </a:lnSpc>
              <a:buFont typeface="Wingdings" pitchFamily="2" charset="2"/>
              <a:buChar char="q"/>
              <a:tabLst>
                <a:tab pos="630238" algn="l"/>
              </a:tabLst>
              <a:defRPr/>
            </a:pPr>
            <a:r>
              <a:rPr lang="ru-RU" sz="2000">
                <a:solidFill>
                  <a:srgbClr val="002060"/>
                </a:solidFill>
                <a:latin typeface="Arial Black" pitchFamily="34" charset="0"/>
                <a:cs typeface="Times New Roman" pitchFamily="18" charset="0"/>
              </a:rPr>
              <a:t>Совместные заседания микрогрупп по согласованию выполняемых ими работ.</a:t>
            </a:r>
            <a:endParaRPr lang="ru-RU" sz="2000">
              <a:solidFill>
                <a:srgbClr val="002060"/>
              </a:solidFill>
              <a:latin typeface="Arial Black" pitchFamily="34" charset="0"/>
            </a:endParaRPr>
          </a:p>
          <a:p>
            <a:pPr indent="450850" algn="just" eaLnBrk="0" hangingPunct="0">
              <a:lnSpc>
                <a:spcPct val="200000"/>
              </a:lnSpc>
              <a:buFont typeface="Wingdings" pitchFamily="2" charset="2"/>
              <a:buChar char="q"/>
              <a:tabLst>
                <a:tab pos="630238" algn="l"/>
              </a:tabLst>
              <a:defRPr/>
            </a:pPr>
            <a:r>
              <a:rPr lang="ru-RU" sz="2000">
                <a:solidFill>
                  <a:srgbClr val="002060"/>
                </a:solidFill>
                <a:latin typeface="Arial Black" pitchFamily="34" charset="0"/>
                <a:cs typeface="Times New Roman" pitchFamily="18" charset="0"/>
              </a:rPr>
              <a:t>Индивидуальная работа членов рабочей группы</a:t>
            </a:r>
            <a:endParaRPr lang="ru-RU" sz="2000">
              <a:solidFill>
                <a:srgbClr val="002060"/>
              </a:solidFill>
              <a:latin typeface="Arial Black" pitchFamily="34" charset="0"/>
            </a:endParaRPr>
          </a:p>
          <a:p>
            <a:pPr indent="450850" algn="just" eaLnBrk="0" hangingPunct="0">
              <a:lnSpc>
                <a:spcPct val="200000"/>
              </a:lnSpc>
              <a:buFont typeface="Wingdings" pitchFamily="2" charset="2"/>
              <a:buChar char="q"/>
              <a:tabLst>
                <a:tab pos="630238" algn="l"/>
              </a:tabLst>
              <a:defRPr/>
            </a:pPr>
            <a:r>
              <a:rPr lang="ru-RU" sz="2000">
                <a:solidFill>
                  <a:srgbClr val="002060"/>
                </a:solidFill>
                <a:latin typeface="Arial Black" pitchFamily="34" charset="0"/>
                <a:cs typeface="Times New Roman" pitchFamily="18" charset="0"/>
              </a:rPr>
              <a:t>Работа в микрогруппах по 2-3 человека. </a:t>
            </a:r>
            <a:endParaRPr lang="ru-RU" sz="2000">
              <a:solidFill>
                <a:srgbClr val="00206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Box 27"/>
          <p:cNvSpPr txBox="1">
            <a:spLocks noChangeArrowheads="1"/>
          </p:cNvSpPr>
          <p:nvPr/>
        </p:nvSpPr>
        <p:spPr bwMode="auto">
          <a:xfrm>
            <a:off x="0" y="285750"/>
            <a:ext cx="9144000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 u="sng">
                <a:solidFill>
                  <a:srgbClr val="FF0000"/>
                </a:solidFill>
                <a:latin typeface="Calibri" pitchFamily="34" charset="0"/>
              </a:rPr>
              <a:t>Метод анализа  и определения необходимых изменений</a:t>
            </a:r>
          </a:p>
          <a:p>
            <a:pPr algn="ctr"/>
            <a:endParaRPr lang="ru-RU" u="sng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1026" name="Text Box 2"/>
          <p:cNvSpPr txBox="1">
            <a:spLocks noChangeArrowheads="1"/>
          </p:cNvSpPr>
          <p:nvPr/>
        </p:nvSpPr>
        <p:spPr bwMode="auto">
          <a:xfrm>
            <a:off x="1428750" y="1143000"/>
            <a:ext cx="2571750" cy="128587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41275">
            <a:solidFill>
              <a:schemeClr val="tx2">
                <a:lumMod val="75000"/>
              </a:schemeClr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2" name="AutoShape 8"/>
          <p:cNvSpPr>
            <a:spLocks noChangeArrowheads="1"/>
          </p:cNvSpPr>
          <p:nvPr/>
        </p:nvSpPr>
        <p:spPr bwMode="auto">
          <a:xfrm>
            <a:off x="857250" y="1143000"/>
            <a:ext cx="214313" cy="4929188"/>
          </a:xfrm>
          <a:prstGeom prst="downArrow">
            <a:avLst>
              <a:gd name="adj1" fmla="val 50000"/>
              <a:gd name="adj2" fmla="val 413225"/>
            </a:avLst>
          </a:prstGeom>
          <a:gradFill>
            <a:gsLst>
              <a:gs pos="0">
                <a:schemeClr val="accent3">
                  <a:lumMod val="75000"/>
                </a:schemeClr>
              </a:gs>
              <a:gs pos="50000">
                <a:schemeClr val="accent2">
                  <a:lumMod val="75000"/>
                </a:schemeClr>
              </a:gs>
              <a:gs pos="100000">
                <a:schemeClr val="tx2">
                  <a:lumMod val="60000"/>
                  <a:lumOff val="40000"/>
                </a:schemeClr>
              </a:gs>
            </a:gsLst>
            <a:lin ang="5400000" scaled="0"/>
          </a:gradFill>
          <a:ln w="28575">
            <a:solidFill>
              <a:schemeClr val="tx2">
                <a:lumMod val="50000"/>
              </a:schemeClr>
            </a:solidFill>
            <a:miter lim="800000"/>
            <a:headEnd/>
            <a:tailEnd/>
          </a:ln>
        </p:spPr>
        <p:txBody>
          <a:bodyPr vert="eaVert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</a:endParaRPr>
          </a:p>
        </p:txBody>
      </p:sp>
      <p:sp>
        <p:nvSpPr>
          <p:cNvPr id="1033" name="Oval 9"/>
          <p:cNvSpPr>
            <a:spLocks noChangeArrowheads="1"/>
          </p:cNvSpPr>
          <p:nvPr/>
        </p:nvSpPr>
        <p:spPr bwMode="auto">
          <a:xfrm>
            <a:off x="4643438" y="1571625"/>
            <a:ext cx="447675" cy="428625"/>
          </a:xfrm>
          <a:prstGeom prst="ellipse">
            <a:avLst/>
          </a:prstGeom>
          <a:solidFill>
            <a:srgbClr val="FFFFFF"/>
          </a:solidFill>
          <a:ln w="34925">
            <a:solidFill>
              <a:schemeClr val="tx2">
                <a:lumMod val="50000"/>
              </a:schemeClr>
            </a:solidFill>
            <a:round/>
            <a:headEnd/>
            <a:tailEnd/>
          </a:ln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200" b="1" dirty="0">
              <a:latin typeface="+mn-lt"/>
            </a:endParaRPr>
          </a:p>
        </p:txBody>
      </p:sp>
      <p:sp>
        <p:nvSpPr>
          <p:cNvPr id="19461" name="TextBox 37"/>
          <p:cNvSpPr txBox="1">
            <a:spLocks noChangeArrowheads="1"/>
          </p:cNvSpPr>
          <p:nvPr/>
        </p:nvSpPr>
        <p:spPr bwMode="auto">
          <a:xfrm>
            <a:off x="4643438" y="1357313"/>
            <a:ext cx="4286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Calibri" pitchFamily="34" charset="0"/>
              </a:rPr>
              <a:t>_</a:t>
            </a:r>
          </a:p>
        </p:txBody>
      </p:sp>
      <p:sp>
        <p:nvSpPr>
          <p:cNvPr id="19462" name="TextBox 40"/>
          <p:cNvSpPr txBox="1">
            <a:spLocks noChangeArrowheads="1"/>
          </p:cNvSpPr>
          <p:nvPr/>
        </p:nvSpPr>
        <p:spPr bwMode="auto">
          <a:xfrm>
            <a:off x="928688" y="1143000"/>
            <a:ext cx="3214687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algn="ctr"/>
            <a:r>
              <a:rPr lang="ru-RU" b="1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Существующие и реализуемые </a:t>
            </a:r>
          </a:p>
          <a:p>
            <a:pPr lvl="1" algn="ctr"/>
            <a:r>
              <a:rPr lang="ru-RU" b="1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результаты образования</a:t>
            </a:r>
          </a:p>
          <a:p>
            <a:endParaRPr lang="ru-RU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42" name="Text Box 2"/>
          <p:cNvSpPr txBox="1">
            <a:spLocks noChangeArrowheads="1"/>
          </p:cNvSpPr>
          <p:nvPr/>
        </p:nvSpPr>
        <p:spPr bwMode="auto">
          <a:xfrm>
            <a:off x="1428750" y="2857500"/>
            <a:ext cx="2571750" cy="12858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41275">
            <a:solidFill>
              <a:schemeClr val="tx2">
                <a:lumMod val="75000"/>
              </a:schemeClr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464" name="TextBox 42"/>
          <p:cNvSpPr txBox="1">
            <a:spLocks noChangeArrowheads="1"/>
          </p:cNvSpPr>
          <p:nvPr/>
        </p:nvSpPr>
        <p:spPr bwMode="auto">
          <a:xfrm>
            <a:off x="1000125" y="2928938"/>
            <a:ext cx="3214688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algn="ctr"/>
            <a:r>
              <a:rPr lang="ru-RU" b="1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Существующий</a:t>
            </a:r>
          </a:p>
          <a:p>
            <a:pPr lvl="1" algn="ctr"/>
            <a:r>
              <a:rPr lang="ru-RU" b="1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процесс образования: содержание и технологии</a:t>
            </a:r>
          </a:p>
          <a:p>
            <a:endParaRPr lang="ru-RU">
              <a:latin typeface="Calibri" pitchFamily="34" charset="0"/>
            </a:endParaRPr>
          </a:p>
        </p:txBody>
      </p:sp>
      <p:sp>
        <p:nvSpPr>
          <p:cNvPr id="44" name="Text Box 2"/>
          <p:cNvSpPr txBox="1">
            <a:spLocks noChangeArrowheads="1"/>
          </p:cNvSpPr>
          <p:nvPr/>
        </p:nvSpPr>
        <p:spPr bwMode="auto">
          <a:xfrm>
            <a:off x="1428750" y="4643438"/>
            <a:ext cx="2571750" cy="12858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41275">
            <a:solidFill>
              <a:schemeClr val="tx2">
                <a:lumMod val="75000"/>
              </a:schemeClr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Text Box 2"/>
          <p:cNvSpPr txBox="1">
            <a:spLocks noChangeArrowheads="1"/>
          </p:cNvSpPr>
          <p:nvPr/>
        </p:nvSpPr>
        <p:spPr bwMode="auto">
          <a:xfrm>
            <a:off x="5786438" y="4643438"/>
            <a:ext cx="2643187" cy="135731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41275">
            <a:solidFill>
              <a:schemeClr val="tx2">
                <a:lumMod val="75000"/>
              </a:schemeClr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 Box 2"/>
          <p:cNvSpPr txBox="1">
            <a:spLocks noChangeArrowheads="1"/>
          </p:cNvSpPr>
          <p:nvPr/>
        </p:nvSpPr>
        <p:spPr bwMode="auto">
          <a:xfrm>
            <a:off x="5786438" y="1143000"/>
            <a:ext cx="2571750" cy="12858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41275">
            <a:solidFill>
              <a:schemeClr val="tx2">
                <a:lumMod val="75000"/>
              </a:schemeClr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Text Box 2"/>
          <p:cNvSpPr txBox="1">
            <a:spLocks noChangeArrowheads="1"/>
          </p:cNvSpPr>
          <p:nvPr/>
        </p:nvSpPr>
        <p:spPr bwMode="auto">
          <a:xfrm>
            <a:off x="5786438" y="2928938"/>
            <a:ext cx="2571750" cy="12858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41275">
            <a:solidFill>
              <a:schemeClr val="tx2">
                <a:lumMod val="75000"/>
              </a:schemeClr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469" name="TextBox 47"/>
          <p:cNvSpPr txBox="1">
            <a:spLocks noChangeArrowheads="1"/>
          </p:cNvSpPr>
          <p:nvPr/>
        </p:nvSpPr>
        <p:spPr bwMode="auto">
          <a:xfrm>
            <a:off x="642938" y="4643438"/>
            <a:ext cx="3786187" cy="137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algn="ctr"/>
            <a:r>
              <a:rPr lang="ru-RU" b="1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Существующие </a:t>
            </a:r>
          </a:p>
          <a:p>
            <a:pPr lvl="1" algn="ctr"/>
            <a:r>
              <a:rPr lang="ru-RU" sz="1600" b="1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ресурсы:психолого-педаг.,  кадровые,  материально-тех., финансовые</a:t>
            </a:r>
          </a:p>
          <a:p>
            <a:pPr lvl="1" algn="ctr"/>
            <a:endParaRPr lang="ru-RU">
              <a:latin typeface="Calibri" pitchFamily="34" charset="0"/>
            </a:endParaRPr>
          </a:p>
        </p:txBody>
      </p:sp>
      <p:sp>
        <p:nvSpPr>
          <p:cNvPr id="19470" name="TextBox 48"/>
          <p:cNvSpPr txBox="1">
            <a:spLocks noChangeArrowheads="1"/>
          </p:cNvSpPr>
          <p:nvPr/>
        </p:nvSpPr>
        <p:spPr bwMode="auto">
          <a:xfrm>
            <a:off x="5214938" y="1214438"/>
            <a:ext cx="34480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algn="ctr"/>
            <a:r>
              <a:rPr lang="ru-RU" b="1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Требования ФГОС</a:t>
            </a:r>
          </a:p>
          <a:p>
            <a:pPr lvl="1" algn="ctr"/>
            <a:r>
              <a:rPr lang="ru-RU" b="1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к планируемым  результатам</a:t>
            </a:r>
          </a:p>
          <a:p>
            <a:endParaRPr lang="ru-RU">
              <a:latin typeface="Calibri" pitchFamily="34" charset="0"/>
            </a:endParaRPr>
          </a:p>
        </p:txBody>
      </p:sp>
      <p:sp>
        <p:nvSpPr>
          <p:cNvPr id="19471" name="TextBox 49"/>
          <p:cNvSpPr txBox="1">
            <a:spLocks noChangeArrowheads="1"/>
          </p:cNvSpPr>
          <p:nvPr/>
        </p:nvSpPr>
        <p:spPr bwMode="auto">
          <a:xfrm>
            <a:off x="5286375" y="2857500"/>
            <a:ext cx="3286125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algn="ctr"/>
            <a:r>
              <a:rPr lang="ru-RU" b="1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Требования ФГОС к процессу воспитания и образования: содержание и технологии</a:t>
            </a:r>
          </a:p>
          <a:p>
            <a:pPr lvl="1" algn="ctr"/>
            <a:endParaRPr lang="ru-RU" b="1">
              <a:solidFill>
                <a:srgbClr val="002060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19472" name="TextBox 50"/>
          <p:cNvSpPr txBox="1">
            <a:spLocks noChangeArrowheads="1"/>
          </p:cNvSpPr>
          <p:nvPr/>
        </p:nvSpPr>
        <p:spPr bwMode="auto">
          <a:xfrm>
            <a:off x="5286375" y="4643438"/>
            <a:ext cx="3286125" cy="216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algn="ctr"/>
            <a:r>
              <a:rPr lang="ru-RU" b="1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Требования ФГОС к ресурсам: </a:t>
            </a:r>
            <a:r>
              <a:rPr lang="ru-RU" sz="1600" b="1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психолого-педаг.,  кадровым,  материально-тех., финансовым</a:t>
            </a:r>
          </a:p>
          <a:p>
            <a:pPr lvl="1" algn="just"/>
            <a:endParaRPr lang="ru-RU" sz="1600" b="1">
              <a:solidFill>
                <a:srgbClr val="002060"/>
              </a:solidFill>
              <a:latin typeface="Times New Roman" pitchFamily="18" charset="0"/>
              <a:cs typeface="Arial" charset="0"/>
            </a:endParaRPr>
          </a:p>
          <a:p>
            <a:endParaRPr lang="ru-RU">
              <a:latin typeface="Arial" charset="0"/>
              <a:cs typeface="Arial" charset="0"/>
            </a:endParaRPr>
          </a:p>
          <a:p>
            <a:endParaRPr lang="ru-RU">
              <a:latin typeface="Calibri" pitchFamily="34" charset="0"/>
            </a:endParaRPr>
          </a:p>
        </p:txBody>
      </p:sp>
      <p:sp>
        <p:nvSpPr>
          <p:cNvPr id="52" name="Oval 9"/>
          <p:cNvSpPr>
            <a:spLocks noChangeArrowheads="1"/>
          </p:cNvSpPr>
          <p:nvPr/>
        </p:nvSpPr>
        <p:spPr bwMode="auto">
          <a:xfrm>
            <a:off x="4643438" y="3286125"/>
            <a:ext cx="447675" cy="428625"/>
          </a:xfrm>
          <a:prstGeom prst="ellipse">
            <a:avLst/>
          </a:prstGeom>
          <a:solidFill>
            <a:srgbClr val="FFFFFF"/>
          </a:solidFill>
          <a:ln w="34925">
            <a:solidFill>
              <a:schemeClr val="tx2">
                <a:lumMod val="50000"/>
              </a:schemeClr>
            </a:solidFill>
            <a:round/>
            <a:headEnd/>
            <a:tailEnd/>
          </a:ln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200" b="1" dirty="0">
              <a:latin typeface="+mn-lt"/>
            </a:endParaRPr>
          </a:p>
        </p:txBody>
      </p:sp>
      <p:sp>
        <p:nvSpPr>
          <p:cNvPr id="19474" name="TextBox 52"/>
          <p:cNvSpPr txBox="1">
            <a:spLocks noChangeArrowheads="1"/>
          </p:cNvSpPr>
          <p:nvPr/>
        </p:nvSpPr>
        <p:spPr bwMode="auto">
          <a:xfrm>
            <a:off x="4643438" y="3071813"/>
            <a:ext cx="4286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Calibri" pitchFamily="34" charset="0"/>
              </a:rPr>
              <a:t>_</a:t>
            </a:r>
          </a:p>
        </p:txBody>
      </p:sp>
      <p:sp>
        <p:nvSpPr>
          <p:cNvPr id="54" name="Oval 9"/>
          <p:cNvSpPr>
            <a:spLocks noChangeArrowheads="1"/>
          </p:cNvSpPr>
          <p:nvPr/>
        </p:nvSpPr>
        <p:spPr bwMode="auto">
          <a:xfrm>
            <a:off x="4643438" y="5072063"/>
            <a:ext cx="447675" cy="428625"/>
          </a:xfrm>
          <a:prstGeom prst="ellipse">
            <a:avLst/>
          </a:prstGeom>
          <a:solidFill>
            <a:srgbClr val="FFFFFF"/>
          </a:solidFill>
          <a:ln w="34925">
            <a:solidFill>
              <a:schemeClr val="tx2">
                <a:lumMod val="50000"/>
              </a:schemeClr>
            </a:solidFill>
            <a:round/>
            <a:headEnd/>
            <a:tailEnd/>
          </a:ln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200" b="1" dirty="0">
              <a:latin typeface="+mn-lt"/>
            </a:endParaRPr>
          </a:p>
        </p:txBody>
      </p:sp>
      <p:sp>
        <p:nvSpPr>
          <p:cNvPr id="19476" name="TextBox 54"/>
          <p:cNvSpPr txBox="1">
            <a:spLocks noChangeArrowheads="1"/>
          </p:cNvSpPr>
          <p:nvPr/>
        </p:nvSpPr>
        <p:spPr bwMode="auto">
          <a:xfrm>
            <a:off x="4643438" y="4857750"/>
            <a:ext cx="4286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Calibri" pitchFamily="34" charset="0"/>
              </a:rPr>
              <a:t>_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00034" y="500042"/>
            <a:ext cx="449739" cy="5857917"/>
          </a:xfrm>
          <a:prstGeom prst="rect">
            <a:avLst/>
          </a:prstGeom>
          <a:noFill/>
        </p:spPr>
        <p:txBody>
          <a:bodyPr vert="wordArtVert">
            <a:spAutoFit/>
          </a:bodyPr>
          <a:lstStyle/>
          <a:p>
            <a:pPr marR="90488" lvl="1">
              <a:defRPr/>
            </a:pP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Arial" pitchFamily="34" charset="0"/>
              </a:rPr>
              <a:t>Направление анализа</a:t>
            </a:r>
          </a:p>
        </p:txBody>
      </p:sp>
      <p:sp>
        <p:nvSpPr>
          <p:cNvPr id="24" name="Номер слайда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415FC5-485C-4E3E-A4B3-0A1288F2B45C}" type="slidenum">
              <a:rPr lang="ru-RU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smtClean="0"/>
              <a:t> Например:</a:t>
            </a:r>
            <a:br>
              <a:rPr lang="ru-RU" sz="2800" b="1" smtClean="0"/>
            </a:br>
            <a:r>
              <a:rPr lang="ru-RU" sz="2800" b="1" smtClean="0"/>
              <a:t>Алгоритм выполнения задания</a:t>
            </a:r>
            <a:r>
              <a:rPr lang="ru-RU" sz="2800" smtClean="0"/>
              <a:t/>
            </a:r>
            <a:br>
              <a:rPr lang="ru-RU" sz="2800" smtClean="0"/>
            </a:br>
            <a:endParaRPr lang="ru-RU" sz="2800" smtClean="0"/>
          </a:p>
        </p:txBody>
      </p:sp>
      <p:sp>
        <p:nvSpPr>
          <p:cNvPr id="2150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000" smtClean="0"/>
              <a:t>Проанализируйте соответствие работы  вашего ДОО  </a:t>
            </a:r>
            <a:r>
              <a:rPr lang="ru-RU" sz="2000" b="1" smtClean="0">
                <a:solidFill>
                  <a:schemeClr val="hlink"/>
                </a:solidFill>
              </a:rPr>
              <a:t>новым планируемым результатам</a:t>
            </a:r>
            <a:r>
              <a:rPr lang="ru-RU" sz="2000" smtClean="0"/>
              <a:t>, определяемым  требованиями ФГОС.  </a:t>
            </a:r>
          </a:p>
          <a:p>
            <a:pPr>
              <a:lnSpc>
                <a:spcPct val="90000"/>
              </a:lnSpc>
            </a:pPr>
            <a:r>
              <a:rPr lang="ru-RU" sz="2000" smtClean="0"/>
              <a:t>Разделите планируемые результаты ФГОС на 4 группы, дав экспертную   оценку  работы ДОО на их достижение. </a:t>
            </a:r>
          </a:p>
          <a:p>
            <a:pPr>
              <a:lnSpc>
                <a:spcPct val="90000"/>
              </a:lnSpc>
            </a:pPr>
            <a:r>
              <a:rPr lang="ru-RU" sz="2000" smtClean="0"/>
              <a:t>( Можно поставить в одной из колонок знак +):</a:t>
            </a:r>
            <a:endParaRPr lang="ru-RU" sz="2000" u="sng" smtClean="0">
              <a:solidFill>
                <a:srgbClr val="FF3300"/>
              </a:solidFill>
            </a:endParaRPr>
          </a:p>
          <a:p>
            <a:pPr>
              <a:lnSpc>
                <a:spcPct val="90000"/>
              </a:lnSpc>
            </a:pPr>
            <a:r>
              <a:rPr lang="ru-RU" sz="2000" u="sng" smtClean="0">
                <a:solidFill>
                  <a:srgbClr val="FF3300"/>
                </a:solidFill>
              </a:rPr>
              <a:t>строим таблицу (5 колонок)</a:t>
            </a:r>
          </a:p>
          <a:p>
            <a:pPr>
              <a:lnSpc>
                <a:spcPct val="90000"/>
              </a:lnSpc>
            </a:pPr>
            <a:endParaRPr lang="ru-RU" sz="2000" u="sng" smtClean="0">
              <a:solidFill>
                <a:srgbClr val="FF3300"/>
              </a:solidFill>
            </a:endParaRPr>
          </a:p>
          <a:p>
            <a:pPr>
              <a:lnSpc>
                <a:spcPct val="90000"/>
              </a:lnSpc>
            </a:pPr>
            <a:r>
              <a:rPr lang="ru-RU" sz="2000" smtClean="0"/>
              <a:t>1.Образовательная область</a:t>
            </a:r>
          </a:p>
          <a:p>
            <a:pPr>
              <a:lnSpc>
                <a:spcPct val="90000"/>
              </a:lnSpc>
            </a:pPr>
            <a:r>
              <a:rPr lang="ru-RU" sz="2000" smtClean="0"/>
              <a:t>2.Перечень планируемых результатов  ФГОС</a:t>
            </a:r>
          </a:p>
          <a:p>
            <a:pPr>
              <a:lnSpc>
                <a:spcPct val="90000"/>
              </a:lnSpc>
            </a:pPr>
            <a:r>
              <a:rPr lang="ru-RU" sz="2000" smtClean="0"/>
              <a:t>3.Ранее не планировались</a:t>
            </a:r>
          </a:p>
          <a:p>
            <a:pPr>
              <a:lnSpc>
                <a:spcPct val="90000"/>
              </a:lnSpc>
            </a:pPr>
            <a:r>
              <a:rPr lang="ru-RU" sz="2000" smtClean="0"/>
              <a:t>4.Ранее планировались, но не достигались</a:t>
            </a:r>
          </a:p>
          <a:p>
            <a:pPr>
              <a:lnSpc>
                <a:spcPct val="90000"/>
              </a:lnSpc>
            </a:pPr>
            <a:r>
              <a:rPr lang="ru-RU" sz="2000" smtClean="0"/>
              <a:t>5.Ранее ставились иначе, нуждаются в коррекции</a:t>
            </a:r>
          </a:p>
          <a:p>
            <a:pPr>
              <a:lnSpc>
                <a:spcPct val="90000"/>
              </a:lnSpc>
            </a:pPr>
            <a:r>
              <a:rPr lang="ru-RU" sz="2000" smtClean="0"/>
              <a:t>6.Ранее планировались и достигались	</a:t>
            </a:r>
          </a:p>
          <a:p>
            <a:pPr>
              <a:lnSpc>
                <a:spcPct val="90000"/>
              </a:lnSpc>
            </a:pPr>
            <a:endParaRPr lang="ru-RU" sz="20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>
          <a:xfrm>
            <a:off x="971550" y="692150"/>
            <a:ext cx="7129463" cy="566738"/>
          </a:xfrm>
        </p:spPr>
        <p:txBody>
          <a:bodyPr/>
          <a:lstStyle/>
          <a:p>
            <a:pPr algn="ctr" eaLnBrk="1" hangingPunct="1"/>
            <a:r>
              <a:rPr lang="ru-RU" sz="3200" smtClean="0">
                <a:solidFill>
                  <a:srgbClr val="C00000"/>
                </a:solidFill>
              </a:rPr>
              <a:t>СОПРОТИВЛЕНИЕ ИЗМЕНЕНИЯМ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27088" y="1412875"/>
            <a:ext cx="7632700" cy="4824413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b="1" dirty="0" smtClean="0">
                <a:solidFill>
                  <a:srgbClr val="C00000"/>
                </a:solidFill>
              </a:rPr>
              <a:t>СОПРОТИВЛЕНИЕ</a:t>
            </a:r>
            <a:r>
              <a:rPr lang="ru-RU" sz="2000" b="1" dirty="0" smtClean="0"/>
              <a:t> – </a:t>
            </a:r>
            <a:r>
              <a:rPr lang="ru-RU" sz="2000" b="1" dirty="0" smtClean="0">
                <a:solidFill>
                  <a:srgbClr val="002060"/>
                </a:solidFill>
              </a:rPr>
              <a:t>СКРЫТОЕ ПРОТИВОДЕЙСТВИЕ НОВОМУ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b="1" dirty="0" smtClean="0">
                <a:solidFill>
                  <a:srgbClr val="C00000"/>
                </a:solidFill>
              </a:rPr>
              <a:t>ПРИЧИНЫ</a:t>
            </a:r>
            <a:r>
              <a:rPr lang="ru-RU" sz="2000" b="1" dirty="0" smtClean="0"/>
              <a:t>: </a:t>
            </a:r>
            <a:r>
              <a:rPr lang="ru-RU" sz="2000" b="1" dirty="0" smtClean="0">
                <a:solidFill>
                  <a:srgbClr val="002060"/>
                </a:solidFill>
              </a:rPr>
              <a:t>ТРЕВОЖНОСТЬ, НЕЖЕЛАНИЕ  ТРАТИТЬ ДОПОЛНИТЕЛЬНЫЕ УСИЛИЯ, ИННОВАЦИОННАЯ УСТАЛООСТЬ,  НЕВИДЕНИЕ ПРОБЛЕМ,  УБЕЖДЕННОСТЬ, В ТОМ, ЧТО РЕЗУЛЬТАТЫ УЖЕ ДОСТИГНУТЫ, НЕУВЕРЕННОСТЬ В СЕБЕ ИЛИ ПОЛЬЗЕ НОВШЕСТВА, НЕПОНИМАНИЕ  РАЗНИЦЫ,  ТРУДНОСТИ ПЕРЕСТРОЙКИ, БОЛЬШИЕ ЗАТРАТЫ.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b="1" dirty="0">
                <a:solidFill>
                  <a:srgbClr val="C00000"/>
                </a:solidFill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</a:rPr>
              <a:t>ФОРМЫ СОПРОТИВЛЕНИЯ</a:t>
            </a:r>
          </a:p>
          <a:p>
            <a:pPr marL="901700" indent="-269875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b="1" dirty="0"/>
              <a:t> </a:t>
            </a:r>
            <a:r>
              <a:rPr lang="ru-RU" sz="2000" b="1" dirty="0" smtClean="0">
                <a:solidFill>
                  <a:srgbClr val="002060"/>
                </a:solidFill>
              </a:rPr>
              <a:t>ПАРАЛЛЕЛЬНОЕ ВНЕДРЕНИЕ</a:t>
            </a:r>
          </a:p>
          <a:p>
            <a:pPr marL="901700" indent="-269875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b="1" dirty="0" smtClean="0">
                <a:solidFill>
                  <a:srgbClr val="002060"/>
                </a:solidFill>
              </a:rPr>
              <a:t>ОТЧЕТНОЕ ВНЕДРЕНИЕ</a:t>
            </a:r>
          </a:p>
          <a:p>
            <a:pPr marL="901700" indent="-269875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b="1" dirty="0">
                <a:solidFill>
                  <a:srgbClr val="002060"/>
                </a:solidFill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</a:rPr>
              <a:t>ВЕЧНЫЙ ЭКСПЕРИМЕНТ</a:t>
            </a:r>
          </a:p>
          <a:p>
            <a:pPr marL="901700" indent="-269875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b="1" dirty="0" smtClean="0">
                <a:solidFill>
                  <a:srgbClr val="002060"/>
                </a:solidFill>
              </a:rPr>
              <a:t>ПОЭЛЕМЕНТНОЕ ВНЕДРЕНИЕ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b="1" dirty="0" smtClean="0">
                <a:solidFill>
                  <a:srgbClr val="C00000"/>
                </a:solidFill>
              </a:rPr>
              <a:t>РЕЗУЛЬТАТ</a:t>
            </a:r>
            <a:r>
              <a:rPr lang="ru-RU" sz="2000" b="1" dirty="0" smtClean="0"/>
              <a:t>: </a:t>
            </a:r>
            <a:r>
              <a:rPr lang="ru-RU" sz="2000" b="1" dirty="0" smtClean="0">
                <a:solidFill>
                  <a:srgbClr val="002060"/>
                </a:solidFill>
              </a:rPr>
              <a:t>ЗАТУХАНИЕ, ОСТАНОВКА ИННОВАЦИОННОГО ПРОЦЕССА,  НЕ ИНСТИТУАЛИЗИРУЕТСЯ НОВШЕСТВО, ФИЛЬТРАЦИЯ НОВШЕСТВА (ИЗМЕНЕНИЕ СУЩНОСТИ)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b="1" dirty="0" smtClean="0">
                <a:solidFill>
                  <a:srgbClr val="C00000"/>
                </a:solidFill>
              </a:rPr>
              <a:t>ФИЛЬТРЫ</a:t>
            </a:r>
            <a:r>
              <a:rPr lang="ru-RU" sz="2000" b="1" dirty="0" smtClean="0"/>
              <a:t>: </a:t>
            </a:r>
            <a:r>
              <a:rPr lang="ru-RU" sz="2000" b="1" dirty="0" smtClean="0">
                <a:solidFill>
                  <a:srgbClr val="002060"/>
                </a:solidFill>
              </a:rPr>
              <a:t>ПРОФЕССИОНАЛЬНОЕ СООБЩЕСТВО, МАССОВОЕ СОЗНАНИЕ, ВЛАСТЬ.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8D5301-644F-443D-B312-D31986C5FB22}" type="slidenum">
              <a:rPr lang="ru-RU"/>
              <a:pPr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9854" y="0"/>
            <a:ext cx="3515028" cy="6713537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softEdge rad="63500"/>
          </a:effectLst>
          <a:extLst/>
        </p:spPr>
      </p:pic>
      <p:sp>
        <p:nvSpPr>
          <p:cNvPr id="4" name="Прямоугольник 3"/>
          <p:cNvSpPr/>
          <p:nvPr/>
        </p:nvSpPr>
        <p:spPr>
          <a:xfrm>
            <a:off x="2124075" y="2205038"/>
            <a:ext cx="6840538" cy="4221162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chemeClr val="bg2"/>
              </a:gs>
            </a:gsLst>
            <a:lin ang="5400000" scaled="0"/>
          </a:gra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72000" rIns="180000" bIns="72000" anchor="ctr"/>
          <a:lstStyle/>
          <a:p>
            <a:pPr fontAlgn="auto">
              <a:spcBef>
                <a:spcPts val="1200"/>
              </a:spcBef>
              <a:spcAft>
                <a:spcPts val="0"/>
              </a:spcAft>
              <a:defRPr/>
            </a:pP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</a:rPr>
              <a:t>Проектная технология управления введением  ФГОС ДОШКОЛЬНОГО ОБРАЗОВАНИЯ</a:t>
            </a:r>
            <a:endParaRPr lang="ru-RU" sz="2400" dirty="0"/>
          </a:p>
        </p:txBody>
      </p:sp>
      <p:pic>
        <p:nvPicPr>
          <p:cNvPr id="23555" name="Picture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12088" y="692150"/>
            <a:ext cx="11525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6" name="Прямоугольник 4"/>
          <p:cNvSpPr>
            <a:spLocks noChangeArrowheads="1"/>
          </p:cNvSpPr>
          <p:nvPr/>
        </p:nvSpPr>
        <p:spPr bwMode="auto">
          <a:xfrm>
            <a:off x="3595688" y="946150"/>
            <a:ext cx="41433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latin typeface="Calibri" pitchFamily="34" charset="0"/>
              </a:rPr>
              <a:t>Федеральный институт развития образования</a:t>
            </a:r>
          </a:p>
        </p:txBody>
      </p:sp>
      <p:sp>
        <p:nvSpPr>
          <p:cNvPr id="23557" name="Прямоугольник 9"/>
          <p:cNvSpPr>
            <a:spLocks noChangeArrowheads="1"/>
          </p:cNvSpPr>
          <p:nvPr/>
        </p:nvSpPr>
        <p:spPr bwMode="auto">
          <a:xfrm>
            <a:off x="3595688" y="277813"/>
            <a:ext cx="5368925" cy="32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>
            <a:spAutoFit/>
          </a:bodyPr>
          <a:lstStyle/>
          <a:p>
            <a:pPr algn="ctr"/>
            <a:r>
              <a:rPr lang="ru-RU" sz="1500">
                <a:latin typeface="Calibri" pitchFamily="34" charset="0"/>
              </a:rPr>
              <a:t>Министерство образования и науки Российской Федерации</a:t>
            </a:r>
            <a:endParaRPr lang="en-US" sz="150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smtClean="0">
                <a:solidFill>
                  <a:schemeClr val="hlink"/>
                </a:solidFill>
              </a:rPr>
              <a:t>Функции основной образовательной программы  дошкольной образовательной организации с учетом новых требований ФГОС</a:t>
            </a:r>
          </a:p>
        </p:txBody>
      </p:sp>
      <p:sp>
        <p:nvSpPr>
          <p:cNvPr id="24578" name="Rectangle 3"/>
          <p:cNvSpPr>
            <a:spLocks noGrp="1"/>
          </p:cNvSpPr>
          <p:nvPr>
            <p:ph type="body"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r>
              <a:rPr lang="ru-RU" sz="1600" b="1" smtClean="0">
                <a:latin typeface="Times New Roman" pitchFamily="18" charset="0"/>
              </a:rPr>
              <a:t>Первая функция:</a:t>
            </a:r>
            <a:r>
              <a:rPr lang="ru-RU" sz="1600" smtClean="0">
                <a:latin typeface="Times New Roman" pitchFamily="18" charset="0"/>
              </a:rPr>
              <a:t> </a:t>
            </a:r>
            <a:r>
              <a:rPr lang="ru-RU" sz="1600" b="1" i="1" smtClean="0">
                <a:latin typeface="Times New Roman" pitchFamily="18" charset="0"/>
              </a:rPr>
              <a:t>основная</a:t>
            </a:r>
            <a:r>
              <a:rPr lang="ru-RU" sz="1600" smtClean="0">
                <a:latin typeface="Times New Roman" pitchFamily="18" charset="0"/>
              </a:rPr>
              <a:t> </a:t>
            </a:r>
            <a:r>
              <a:rPr lang="ru-RU" sz="1600" b="1" i="1" smtClean="0">
                <a:latin typeface="Times New Roman" pitchFamily="18" charset="0"/>
              </a:rPr>
              <a:t>образовательная программы служит </a:t>
            </a:r>
            <a:r>
              <a:rPr lang="ru-RU" sz="1600" b="1" i="1" smtClean="0">
                <a:solidFill>
                  <a:srgbClr val="FF3300"/>
                </a:solidFill>
                <a:latin typeface="Times New Roman" pitchFamily="18" charset="0"/>
              </a:rPr>
              <a:t>механизмом реализации стандартов</a:t>
            </a:r>
            <a:r>
              <a:rPr lang="ru-RU" sz="1600" b="1" i="1" smtClean="0">
                <a:latin typeface="Times New Roman" pitchFamily="18" charset="0"/>
              </a:rPr>
              <a:t>,  она содержит способ достижения содержащихся в них результатов образования</a:t>
            </a:r>
            <a:r>
              <a:rPr lang="ru-RU" sz="1600" smtClean="0">
                <a:latin typeface="Times New Roman" pitchFamily="18" charset="0"/>
              </a:rPr>
              <a:t>. </a:t>
            </a:r>
            <a:r>
              <a:rPr lang="ru-RU" sz="1400" i="1" smtClean="0">
                <a:latin typeface="Times New Roman" pitchFamily="18" charset="0"/>
              </a:rPr>
              <a:t>(Образовательные программы дошкольного образования должны  указывать,  что делает  на разных этапах возрастного развития сам ребенок и как рекомендуется  взаимодействовать  с детьми взрослым (имея в виду не только педагога, но  и родителей)  </a:t>
            </a:r>
          </a:p>
          <a:p>
            <a:r>
              <a:rPr lang="ru-RU" sz="1600" b="1" smtClean="0">
                <a:latin typeface="Times New Roman" pitchFamily="18" charset="0"/>
              </a:rPr>
              <a:t>Вторая функция программ:</a:t>
            </a:r>
            <a:r>
              <a:rPr lang="ru-RU" sz="1600" smtClean="0">
                <a:latin typeface="Times New Roman" pitchFamily="18" charset="0"/>
              </a:rPr>
              <a:t>  </a:t>
            </a:r>
            <a:r>
              <a:rPr lang="ru-RU" sz="1600" b="1" i="1" smtClean="0">
                <a:latin typeface="Times New Roman" pitchFamily="18" charset="0"/>
              </a:rPr>
              <a:t>программы служат </a:t>
            </a:r>
            <a:r>
              <a:rPr lang="ru-RU" sz="1600" b="1" i="1" smtClean="0">
                <a:solidFill>
                  <a:srgbClr val="FF3300"/>
                </a:solidFill>
                <a:latin typeface="Times New Roman" pitchFamily="18" charset="0"/>
              </a:rPr>
              <a:t>основой для организации по ним реального образовательного процесса</a:t>
            </a:r>
            <a:r>
              <a:rPr lang="ru-RU" sz="1600" b="1" i="1" smtClean="0">
                <a:latin typeface="Times New Roman" pitchFamily="18" charset="0"/>
              </a:rPr>
              <a:t>, а также осуществления его </a:t>
            </a:r>
            <a:r>
              <a:rPr lang="ru-RU" sz="1600" b="1" i="1" smtClean="0">
                <a:solidFill>
                  <a:srgbClr val="FF3300"/>
                </a:solidFill>
                <a:latin typeface="Times New Roman" pitchFamily="18" charset="0"/>
              </a:rPr>
              <a:t>контроля и коррекции</a:t>
            </a:r>
            <a:r>
              <a:rPr lang="ru-RU" sz="1600" b="1" i="1" smtClean="0">
                <a:latin typeface="Times New Roman" pitchFamily="18" charset="0"/>
              </a:rPr>
              <a:t>, если он перестает соответствовать требованиям, нужным для получения результатов.</a:t>
            </a:r>
          </a:p>
          <a:p>
            <a:endParaRPr lang="ru-RU" sz="1600" b="1" i="1" smtClean="0">
              <a:latin typeface="Times New Roman" pitchFamily="18" charset="0"/>
            </a:endParaRPr>
          </a:p>
          <a:p>
            <a:r>
              <a:rPr lang="ru-RU" sz="1800" b="1" smtClean="0">
                <a:latin typeface="Times New Roman" pitchFamily="18" charset="0"/>
              </a:rPr>
              <a:t>Третья функция программ:</a:t>
            </a:r>
            <a:r>
              <a:rPr lang="ru-RU" sz="1800" smtClean="0">
                <a:latin typeface="Times New Roman" pitchFamily="18" charset="0"/>
              </a:rPr>
              <a:t>  </a:t>
            </a:r>
            <a:r>
              <a:rPr lang="ru-RU" sz="1800" b="1" i="1" smtClean="0">
                <a:latin typeface="Times New Roman" pitchFamily="18" charset="0"/>
              </a:rPr>
              <a:t>благодаря наличию общих, то есть разработанных  для единого стандарта программ, на территории  страны сохраняется </a:t>
            </a:r>
            <a:r>
              <a:rPr lang="ru-RU" sz="1800" b="1" i="1" smtClean="0">
                <a:solidFill>
                  <a:srgbClr val="FF3300"/>
                </a:solidFill>
                <a:latin typeface="Times New Roman" pitchFamily="18" charset="0"/>
              </a:rPr>
              <a:t>единое образовательное пространство</a:t>
            </a:r>
            <a:r>
              <a:rPr lang="ru-RU" sz="1800" b="1" i="1" smtClean="0">
                <a:latin typeface="Times New Roman" pitchFamily="18" charset="0"/>
              </a:rPr>
              <a:t>, все дети получают </a:t>
            </a:r>
            <a:r>
              <a:rPr lang="ru-RU" sz="1800" b="1" i="1" smtClean="0">
                <a:solidFill>
                  <a:srgbClr val="FF3300"/>
                </a:solidFill>
                <a:latin typeface="Times New Roman" pitchFamily="18" charset="0"/>
              </a:rPr>
              <a:t>равные возможности</a:t>
            </a:r>
            <a:r>
              <a:rPr lang="ru-RU" sz="1800" b="1" i="1" smtClean="0">
                <a:latin typeface="Times New Roman" pitchFamily="18" charset="0"/>
              </a:rPr>
              <a:t> для получения образования.</a:t>
            </a:r>
            <a:r>
              <a:rPr lang="ru-RU" sz="1800" smtClean="0">
                <a:latin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2654</TotalTime>
  <Words>2918</Words>
  <Application>Microsoft Office PowerPoint</Application>
  <PresentationFormat>Экран (4:3)</PresentationFormat>
  <Paragraphs>376</Paragraphs>
  <Slides>45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11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45</vt:i4>
      </vt:variant>
    </vt:vector>
  </HeadingPairs>
  <TitlesOfParts>
    <vt:vector size="57" baseType="lpstr">
      <vt:lpstr>Arial Rounded MT Bold</vt:lpstr>
      <vt:lpstr>Arial</vt:lpstr>
      <vt:lpstr>Calibri</vt:lpstr>
      <vt:lpstr>Arial Black</vt:lpstr>
      <vt:lpstr>Aharoni</vt:lpstr>
      <vt:lpstr>Courier New</vt:lpstr>
      <vt:lpstr>Times New Roman</vt:lpstr>
      <vt:lpstr>Bookman Old Style</vt:lpstr>
      <vt:lpstr>Wingdings</vt:lpstr>
      <vt:lpstr>Palatino Linotype</vt:lpstr>
      <vt:lpstr>Symbol</vt:lpstr>
      <vt:lpstr>Тема Office</vt:lpstr>
      <vt:lpstr>Слайд 1</vt:lpstr>
      <vt:lpstr>Задание 1</vt:lpstr>
      <vt:lpstr>ОСНОВНЫЕ ПОНЯТИЯ ИННОВАТИКИ</vt:lpstr>
      <vt:lpstr>У всех новшеств имеется одно общее свойство –средство повышения эффективности педагогических систем. Как только они теряют это свое свойство, они перестают быть новшествами</vt:lpstr>
      <vt:lpstr>Слайд 5</vt:lpstr>
      <vt:lpstr> Например: Алгоритм выполнения задания </vt:lpstr>
      <vt:lpstr>СОПРОТИВЛЕНИЕ ИЗМЕНЕНИЯМ</vt:lpstr>
      <vt:lpstr>Слайд 8</vt:lpstr>
      <vt:lpstr>Функции основной образовательной программы  дошкольной образовательной организации с учетом новых требований ФГОС</vt:lpstr>
      <vt:lpstr>Характеристики основных российских программ и нормативных документов</vt:lpstr>
      <vt:lpstr>Характеристики основных российских программ и нормативных документов </vt:lpstr>
      <vt:lpstr>Характеристики основных российских программ и нормативных документов (взаимодействие «ребенок-взрослый»)</vt:lpstr>
      <vt:lpstr>Выводы:</vt:lpstr>
      <vt:lpstr>Выводы:</vt:lpstr>
      <vt:lpstr>Слайд 15</vt:lpstr>
      <vt:lpstr>Программа дошкольного образования   – это теоретически и эмпирически обоснованная модель, содержащая описание поддерживаемой педагогами, ведущей для развития дошкольников самостоятельной деятельности  детей;  содержания,  форм, технологий, методов и приемов поддерживающей  это развитие деятельности взрослых (педагогов и родителей)  с указанием целесообразных вариантов  организации их коллективно-распределенной деятельности во времени (в течение дня, недели, месяца, года)  в предметно-пространственной среде детского сада и окружающего его социума;  а также возможных образовательных  результатов этой деятельности, служащих  целевыми ориентирами реализации программы. </vt:lpstr>
      <vt:lpstr>Требования к качеству  основных образовательных программ дошкольных организаций </vt:lpstr>
      <vt:lpstr>Методика разработки и освоения основной образовательной программы дошкольной организации с использованием проектной технологии </vt:lpstr>
      <vt:lpstr>Слайд 19</vt:lpstr>
      <vt:lpstr>Как часть инновационной работы, проект обладает следующими характеристиками: </vt:lpstr>
      <vt:lpstr>Структура Проекта :</vt:lpstr>
      <vt:lpstr>Слайд 22</vt:lpstr>
      <vt:lpstr>Слайд 23</vt:lpstr>
      <vt:lpstr>Слайд 24</vt:lpstr>
      <vt:lpstr>Проектная технология разработки и освоения  основной образовательной программы и введения ФГОС</vt:lpstr>
      <vt:lpstr>Слайд 26</vt:lpstr>
      <vt:lpstr>Слайд 27</vt:lpstr>
      <vt:lpstr>Например:</vt:lpstr>
      <vt:lpstr>Слайд 29</vt:lpstr>
      <vt:lpstr>Слайд 30</vt:lpstr>
      <vt:lpstr>Слайд 31</vt:lpstr>
      <vt:lpstr> Управление введением ФГОС  через разработку  и реализацию ООП  </vt:lpstr>
      <vt:lpstr>Механизм формирования портфолио проектов реализации  инновационной части ООП</vt:lpstr>
      <vt:lpstr>Механизм формирования портфолио проектов реализации  инновационной части ООП</vt:lpstr>
      <vt:lpstr>Портфолио проектов  разработки ООП</vt:lpstr>
      <vt:lpstr>Слайд 36</vt:lpstr>
      <vt:lpstr>Слайд 37</vt:lpstr>
      <vt:lpstr>Слайд 38</vt:lpstr>
      <vt:lpstr>Слайд 39</vt:lpstr>
      <vt:lpstr>Слайд 40</vt:lpstr>
      <vt:lpstr>Слайд 41</vt:lpstr>
      <vt:lpstr>Слайд 42</vt:lpstr>
      <vt:lpstr>Слайд 43</vt:lpstr>
      <vt:lpstr>Слайд 44</vt:lpstr>
      <vt:lpstr>Слайд 45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Токмакова М.Ю.</dc:creator>
  <cp:lastModifiedBy>ВЮ</cp:lastModifiedBy>
  <cp:revision>231</cp:revision>
  <dcterms:created xsi:type="dcterms:W3CDTF">2011-05-22T08:21:36Z</dcterms:created>
  <dcterms:modified xsi:type="dcterms:W3CDTF">2014-03-16T08:30:43Z</dcterms:modified>
</cp:coreProperties>
</file>